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theme/themeOverride10.xml" ContentType="application/vnd.openxmlformats-officedocument.themeOverr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theme/themeOverride13.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4.xml" ContentType="application/vnd.openxmlformats-officedocument.themeOverride+xml"/>
  <Override PartName="/ppt/notesSlides/notesSlide18.xml" ContentType="application/vnd.openxmlformats-officedocument.presentationml.notesSlide+xml"/>
  <Override PartName="/ppt/theme/themeOverride15.xml" ContentType="application/vnd.openxmlformats-officedocument.themeOverride+xml"/>
  <Override PartName="/ppt/notesSlides/notesSlide19.xml" ContentType="application/vnd.openxmlformats-officedocument.presentationml.notesSlide+xml"/>
  <Override PartName="/ppt/theme/themeOverride16.xml" ContentType="application/vnd.openxmlformats-officedocument.themeOverride+xml"/>
  <Override PartName="/ppt/notesSlides/notesSlide20.xml" ContentType="application/vnd.openxmlformats-officedocument.presentationml.notesSlide+xml"/>
  <Override PartName="/ppt/theme/themeOverride17.xml" ContentType="application/vnd.openxmlformats-officedocument.themeOverride+xml"/>
  <Override PartName="/ppt/notesSlides/notesSlide21.xml" ContentType="application/vnd.openxmlformats-officedocument.presentationml.notesSlide+xml"/>
  <Override PartName="/ppt/theme/themeOverride18.xml" ContentType="application/vnd.openxmlformats-officedocument.themeOverride+xml"/>
  <Override PartName="/ppt/notesSlides/notesSlide22.xml" ContentType="application/vnd.openxmlformats-officedocument.presentationml.notesSlide+xml"/>
  <Override PartName="/ppt/theme/themeOverride19.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20.xml" ContentType="application/vnd.openxmlformats-officedocument.themeOverride+xml"/>
  <Override PartName="/ppt/notesSlides/notesSlide26.xml" ContentType="application/vnd.openxmlformats-officedocument.presentationml.notesSlide+xml"/>
  <Override PartName="/ppt/theme/themeOverride21.xml" ContentType="application/vnd.openxmlformats-officedocument.themeOverride+xml"/>
  <Override PartName="/ppt/notesSlides/notesSlide27.xml" ContentType="application/vnd.openxmlformats-officedocument.presentationml.notesSlide+xml"/>
  <Override PartName="/ppt/theme/themeOverride22.xml" ContentType="application/vnd.openxmlformats-officedocument.themeOverride+xml"/>
  <Override PartName="/ppt/notesSlides/notesSlide28.xml" ContentType="application/vnd.openxmlformats-officedocument.presentationml.notesSlide+xml"/>
  <Override PartName="/ppt/theme/themeOverride23.xml" ContentType="application/vnd.openxmlformats-officedocument.themeOverr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56" r:id="rId2"/>
    <p:sldId id="303" r:id="rId3"/>
    <p:sldId id="304" r:id="rId4"/>
    <p:sldId id="288" r:id="rId5"/>
    <p:sldId id="260" r:id="rId6"/>
    <p:sldId id="259" r:id="rId7"/>
    <p:sldId id="289" r:id="rId8"/>
    <p:sldId id="290" r:id="rId9"/>
    <p:sldId id="261" r:id="rId10"/>
    <p:sldId id="291" r:id="rId11"/>
    <p:sldId id="292" r:id="rId12"/>
    <p:sldId id="262" r:id="rId13"/>
    <p:sldId id="293" r:id="rId14"/>
    <p:sldId id="296" r:id="rId15"/>
    <p:sldId id="297" r:id="rId16"/>
    <p:sldId id="294" r:id="rId17"/>
    <p:sldId id="263" r:id="rId18"/>
    <p:sldId id="265" r:id="rId19"/>
    <p:sldId id="298" r:id="rId20"/>
    <p:sldId id="264" r:id="rId21"/>
    <p:sldId id="299" r:id="rId22"/>
    <p:sldId id="266" r:id="rId23"/>
    <p:sldId id="267" r:id="rId24"/>
    <p:sldId id="302" r:id="rId25"/>
    <p:sldId id="268" r:id="rId26"/>
    <p:sldId id="300" r:id="rId27"/>
    <p:sldId id="301" r:id="rId28"/>
    <p:sldId id="305"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FFFFFF"/>
    <a:srgbClr val="137199"/>
    <a:srgbClr val="CE8178"/>
    <a:srgbClr val="D78175"/>
    <a:srgbClr val="1B79A8"/>
    <a:srgbClr val="276A94"/>
    <a:srgbClr val="DE8173"/>
    <a:srgbClr val="2381B5"/>
    <a:srgbClr val="DD80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F9CDA0-C5B3-4CB7-B0BD-ABAC2AA1C136}" v="932" dt="2025-05-01T20:27:18.5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8862" autoAdjust="0"/>
  </p:normalViewPr>
  <p:slideViewPr>
    <p:cSldViewPr snapToGrid="0">
      <p:cViewPr varScale="1">
        <p:scale>
          <a:sx n="98" d="100"/>
          <a:sy n="98" d="100"/>
        </p:scale>
        <p:origin x="786" y="90"/>
      </p:cViewPr>
      <p:guideLst/>
    </p:cSldViewPr>
  </p:slideViewPr>
  <p:notesTextViewPr>
    <p:cViewPr>
      <p:scale>
        <a:sx n="1" d="1"/>
        <a:sy n="1" d="1"/>
      </p:scale>
      <p:origin x="0" y="0"/>
    </p:cViewPr>
  </p:notesTextViewPr>
  <p:notesViewPr>
    <p:cSldViewPr snapToGrid="0">
      <p:cViewPr varScale="1">
        <p:scale>
          <a:sx n="84" d="100"/>
          <a:sy n="84" d="100"/>
        </p:scale>
        <p:origin x="305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215766-BA02-4B4F-9051-82B19D4381C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C816A93-8425-4DA8-9EF5-8F2D8E2B1DAF}">
      <dgm:prSet/>
      <dgm:spPr/>
      <dgm:t>
        <a:bodyPr/>
        <a:lstStyle/>
        <a:p>
          <a:pPr>
            <a:lnSpc>
              <a:spcPct val="100000"/>
            </a:lnSpc>
            <a:defRPr cap="all"/>
          </a:pPr>
          <a:r>
            <a:rPr lang="en-US" b="1" dirty="0"/>
            <a:t>Drop unneeded columns, add needed columns</a:t>
          </a:r>
        </a:p>
      </dgm:t>
    </dgm:pt>
    <dgm:pt modelId="{25B427C2-9E9D-4786-82A9-8E4FCF5E765A}" type="parTrans" cxnId="{D276DF8C-05F7-4798-8F73-60EF07E28BE1}">
      <dgm:prSet/>
      <dgm:spPr/>
      <dgm:t>
        <a:bodyPr/>
        <a:lstStyle/>
        <a:p>
          <a:endParaRPr lang="en-US"/>
        </a:p>
      </dgm:t>
    </dgm:pt>
    <dgm:pt modelId="{D62DD45E-1F6C-499A-B0DD-9A127AC8CD9F}" type="sibTrans" cxnId="{D276DF8C-05F7-4798-8F73-60EF07E28BE1}">
      <dgm:prSet/>
      <dgm:spPr/>
      <dgm:t>
        <a:bodyPr/>
        <a:lstStyle/>
        <a:p>
          <a:endParaRPr lang="en-US"/>
        </a:p>
      </dgm:t>
    </dgm:pt>
    <dgm:pt modelId="{A9C2E245-12D3-4C67-98B7-B33367646088}">
      <dgm:prSet/>
      <dgm:spPr/>
      <dgm:t>
        <a:bodyPr/>
        <a:lstStyle/>
        <a:p>
          <a:pPr>
            <a:lnSpc>
              <a:spcPct val="100000"/>
            </a:lnSpc>
            <a:defRPr cap="all"/>
          </a:pPr>
          <a:r>
            <a:rPr lang="en-US" b="1" dirty="0"/>
            <a:t>Convert 40+ currencies to USD</a:t>
          </a:r>
        </a:p>
      </dgm:t>
    </dgm:pt>
    <dgm:pt modelId="{F63A0042-246C-4661-901C-340F4A1FF56C}" type="parTrans" cxnId="{ABA12F33-B034-41C1-8F6F-AF56E3DB2AB9}">
      <dgm:prSet/>
      <dgm:spPr/>
      <dgm:t>
        <a:bodyPr/>
        <a:lstStyle/>
        <a:p>
          <a:endParaRPr lang="en-US"/>
        </a:p>
      </dgm:t>
    </dgm:pt>
    <dgm:pt modelId="{A125F02A-48D0-491A-9500-770F45C98951}" type="sibTrans" cxnId="{ABA12F33-B034-41C1-8F6F-AF56E3DB2AB9}">
      <dgm:prSet/>
      <dgm:spPr/>
      <dgm:t>
        <a:bodyPr/>
        <a:lstStyle/>
        <a:p>
          <a:endParaRPr lang="en-US"/>
        </a:p>
      </dgm:t>
    </dgm:pt>
    <dgm:pt modelId="{133B031E-4CAF-4C7F-BA00-2C2CAB6CF755}">
      <dgm:prSet/>
      <dgm:spPr/>
      <dgm:t>
        <a:bodyPr/>
        <a:lstStyle/>
        <a:p>
          <a:pPr>
            <a:lnSpc>
              <a:spcPct val="100000"/>
            </a:lnSpc>
            <a:defRPr cap="all"/>
          </a:pPr>
          <a:r>
            <a:rPr lang="en-US" b="1" dirty="0"/>
            <a:t>Make data types uniform</a:t>
          </a:r>
        </a:p>
      </dgm:t>
    </dgm:pt>
    <dgm:pt modelId="{6356467A-024F-4F30-B967-EFF189EB0EB9}" type="parTrans" cxnId="{CE70485E-C378-48DB-A278-7E6EFEA897F6}">
      <dgm:prSet/>
      <dgm:spPr/>
      <dgm:t>
        <a:bodyPr/>
        <a:lstStyle/>
        <a:p>
          <a:endParaRPr lang="en-US"/>
        </a:p>
      </dgm:t>
    </dgm:pt>
    <dgm:pt modelId="{43A15901-7217-461E-86F2-8D85AFC76A7B}" type="sibTrans" cxnId="{CE70485E-C378-48DB-A278-7E6EFEA897F6}">
      <dgm:prSet/>
      <dgm:spPr/>
      <dgm:t>
        <a:bodyPr/>
        <a:lstStyle/>
        <a:p>
          <a:endParaRPr lang="en-US"/>
        </a:p>
      </dgm:t>
    </dgm:pt>
    <dgm:pt modelId="{F86A947D-DABB-4A78-B773-501FDE05F3BD}">
      <dgm:prSet/>
      <dgm:spPr/>
      <dgm:t>
        <a:bodyPr/>
        <a:lstStyle/>
        <a:p>
          <a:pPr>
            <a:lnSpc>
              <a:spcPct val="100000"/>
            </a:lnSpc>
            <a:defRPr cap="all"/>
          </a:pPr>
          <a:r>
            <a:rPr lang="en-US" b="1" dirty="0"/>
            <a:t>Fully merged raw data= 914,373 rows x 42 columns</a:t>
          </a:r>
        </a:p>
      </dgm:t>
    </dgm:pt>
    <dgm:pt modelId="{7547CC67-9F87-408E-AC83-CDCD6702C15D}" type="parTrans" cxnId="{CEDAD9D2-B32D-41DB-91DA-390251FC8B2D}">
      <dgm:prSet/>
      <dgm:spPr/>
      <dgm:t>
        <a:bodyPr/>
        <a:lstStyle/>
        <a:p>
          <a:endParaRPr lang="en-US"/>
        </a:p>
      </dgm:t>
    </dgm:pt>
    <dgm:pt modelId="{6269623C-5A51-4CDD-9151-212078E5FB55}" type="sibTrans" cxnId="{CEDAD9D2-B32D-41DB-91DA-390251FC8B2D}">
      <dgm:prSet/>
      <dgm:spPr/>
      <dgm:t>
        <a:bodyPr/>
        <a:lstStyle/>
        <a:p>
          <a:endParaRPr lang="en-US"/>
        </a:p>
      </dgm:t>
    </dgm:pt>
    <dgm:pt modelId="{9C33602F-A0FB-4024-85B4-966127287161}" type="pres">
      <dgm:prSet presAssocID="{D8215766-BA02-4B4F-9051-82B19D4381CE}" presName="root" presStyleCnt="0">
        <dgm:presLayoutVars>
          <dgm:dir/>
          <dgm:resizeHandles val="exact"/>
        </dgm:presLayoutVars>
      </dgm:prSet>
      <dgm:spPr/>
    </dgm:pt>
    <dgm:pt modelId="{7ED4E3FF-5212-4851-8B5F-E2F56FD110C7}" type="pres">
      <dgm:prSet presAssocID="{EC816A93-8425-4DA8-9EF5-8F2D8E2B1DAF}" presName="compNode" presStyleCnt="0"/>
      <dgm:spPr/>
    </dgm:pt>
    <dgm:pt modelId="{4CC1C51C-B2B0-4178-B69F-4E52DE406C4B}" type="pres">
      <dgm:prSet presAssocID="{EC816A93-8425-4DA8-9EF5-8F2D8E2B1DAF}" presName="iconBgRect" presStyleLbl="bgShp" presStyleIdx="0" presStyleCnt="4" custLinFactNeighborX="4709" custLinFactNeighborY="8675"/>
      <dgm:spPr/>
    </dgm:pt>
    <dgm:pt modelId="{5EF6D571-A7A4-4738-B045-40775CE28BC7}" type="pres">
      <dgm:prSet presAssocID="{EC816A93-8425-4DA8-9EF5-8F2D8E2B1DA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00A5D3C1-F7AF-4C2E-930B-3AB8E482B79D}" type="pres">
      <dgm:prSet presAssocID="{EC816A93-8425-4DA8-9EF5-8F2D8E2B1DAF}" presName="spaceRect" presStyleCnt="0"/>
      <dgm:spPr/>
    </dgm:pt>
    <dgm:pt modelId="{020403AE-51A3-4682-A2C5-327D7D342FBC}" type="pres">
      <dgm:prSet presAssocID="{EC816A93-8425-4DA8-9EF5-8F2D8E2B1DAF}" presName="textRect" presStyleLbl="revTx" presStyleIdx="0" presStyleCnt="4">
        <dgm:presLayoutVars>
          <dgm:chMax val="1"/>
          <dgm:chPref val="1"/>
        </dgm:presLayoutVars>
      </dgm:prSet>
      <dgm:spPr/>
    </dgm:pt>
    <dgm:pt modelId="{B02FD52D-9397-4AE5-AD5A-6FEB423919D3}" type="pres">
      <dgm:prSet presAssocID="{D62DD45E-1F6C-499A-B0DD-9A127AC8CD9F}" presName="sibTrans" presStyleCnt="0"/>
      <dgm:spPr/>
    </dgm:pt>
    <dgm:pt modelId="{D406C56E-049C-47A8-AB13-E136A2DA64D1}" type="pres">
      <dgm:prSet presAssocID="{A9C2E245-12D3-4C67-98B7-B33367646088}" presName="compNode" presStyleCnt="0"/>
      <dgm:spPr/>
    </dgm:pt>
    <dgm:pt modelId="{E99B26DF-6EC9-4392-A325-18AFFC2C9034}" type="pres">
      <dgm:prSet presAssocID="{A9C2E245-12D3-4C67-98B7-B33367646088}" presName="iconBgRect" presStyleLbl="bgShp" presStyleIdx="1" presStyleCnt="4"/>
      <dgm:spPr/>
    </dgm:pt>
    <dgm:pt modelId="{FAA641C5-DA98-45CC-8C93-B9DC51773F61}" type="pres">
      <dgm:prSet presAssocID="{A9C2E245-12D3-4C67-98B7-B3336764608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3359AE0C-E8F8-4163-9DE8-72BEC8995D89}" type="pres">
      <dgm:prSet presAssocID="{A9C2E245-12D3-4C67-98B7-B33367646088}" presName="spaceRect" presStyleCnt="0"/>
      <dgm:spPr/>
    </dgm:pt>
    <dgm:pt modelId="{6BB73434-63CF-41C0-9533-6379E8E4C327}" type="pres">
      <dgm:prSet presAssocID="{A9C2E245-12D3-4C67-98B7-B33367646088}" presName="textRect" presStyleLbl="revTx" presStyleIdx="1" presStyleCnt="4">
        <dgm:presLayoutVars>
          <dgm:chMax val="1"/>
          <dgm:chPref val="1"/>
        </dgm:presLayoutVars>
      </dgm:prSet>
      <dgm:spPr/>
    </dgm:pt>
    <dgm:pt modelId="{4B92C611-B713-4F95-8AEE-418082261DE7}" type="pres">
      <dgm:prSet presAssocID="{A125F02A-48D0-491A-9500-770F45C98951}" presName="sibTrans" presStyleCnt="0"/>
      <dgm:spPr/>
    </dgm:pt>
    <dgm:pt modelId="{5AB8C494-4E41-46EF-ADEB-8A0E5808044F}" type="pres">
      <dgm:prSet presAssocID="{133B031E-4CAF-4C7F-BA00-2C2CAB6CF755}" presName="compNode" presStyleCnt="0"/>
      <dgm:spPr/>
    </dgm:pt>
    <dgm:pt modelId="{F95A7394-1109-46D1-BBB9-8ADBA6995D47}" type="pres">
      <dgm:prSet presAssocID="{133B031E-4CAF-4C7F-BA00-2C2CAB6CF755}" presName="iconBgRect" presStyleLbl="bgShp" presStyleIdx="2" presStyleCnt="4"/>
      <dgm:spPr/>
    </dgm:pt>
    <dgm:pt modelId="{2CF74959-40C9-468C-AC10-BD4E801D8621}" type="pres">
      <dgm:prSet presAssocID="{133B031E-4CAF-4C7F-BA00-2C2CAB6CF75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5F5E7109-E5EE-4869-A490-8D855FD5FD74}" type="pres">
      <dgm:prSet presAssocID="{133B031E-4CAF-4C7F-BA00-2C2CAB6CF755}" presName="spaceRect" presStyleCnt="0"/>
      <dgm:spPr/>
    </dgm:pt>
    <dgm:pt modelId="{C55D5324-ED5B-417C-B779-50FCA686A270}" type="pres">
      <dgm:prSet presAssocID="{133B031E-4CAF-4C7F-BA00-2C2CAB6CF755}" presName="textRect" presStyleLbl="revTx" presStyleIdx="2" presStyleCnt="4">
        <dgm:presLayoutVars>
          <dgm:chMax val="1"/>
          <dgm:chPref val="1"/>
        </dgm:presLayoutVars>
      </dgm:prSet>
      <dgm:spPr/>
    </dgm:pt>
    <dgm:pt modelId="{41781717-E07E-448C-80E6-2029D29B6191}" type="pres">
      <dgm:prSet presAssocID="{43A15901-7217-461E-86F2-8D85AFC76A7B}" presName="sibTrans" presStyleCnt="0"/>
      <dgm:spPr/>
    </dgm:pt>
    <dgm:pt modelId="{6EC3ADF0-2733-479D-828C-8576190E6A94}" type="pres">
      <dgm:prSet presAssocID="{F86A947D-DABB-4A78-B773-501FDE05F3BD}" presName="compNode" presStyleCnt="0"/>
      <dgm:spPr/>
    </dgm:pt>
    <dgm:pt modelId="{66C57128-48AB-4332-9791-C271D4298784}" type="pres">
      <dgm:prSet presAssocID="{F86A947D-DABB-4A78-B773-501FDE05F3BD}" presName="iconBgRect" presStyleLbl="bgShp" presStyleIdx="3" presStyleCnt="4"/>
      <dgm:spPr/>
    </dgm:pt>
    <dgm:pt modelId="{8D5B425C-8EBE-4106-8BD0-5F1C92C8E4CD}" type="pres">
      <dgm:prSet presAssocID="{F86A947D-DABB-4A78-B773-501FDE05F3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4B784D0A-E6E6-4328-A56D-ACE62FB5D7C9}" type="pres">
      <dgm:prSet presAssocID="{F86A947D-DABB-4A78-B773-501FDE05F3BD}" presName="spaceRect" presStyleCnt="0"/>
      <dgm:spPr/>
    </dgm:pt>
    <dgm:pt modelId="{2259FE31-929F-4D3E-8439-18C4815DBC08}" type="pres">
      <dgm:prSet presAssocID="{F86A947D-DABB-4A78-B773-501FDE05F3BD}" presName="textRect" presStyleLbl="revTx" presStyleIdx="3" presStyleCnt="4">
        <dgm:presLayoutVars>
          <dgm:chMax val="1"/>
          <dgm:chPref val="1"/>
        </dgm:presLayoutVars>
      </dgm:prSet>
      <dgm:spPr/>
    </dgm:pt>
  </dgm:ptLst>
  <dgm:cxnLst>
    <dgm:cxn modelId="{20BFB002-DEE1-443E-B258-C7829A95D47F}" type="presOf" srcId="{133B031E-4CAF-4C7F-BA00-2C2CAB6CF755}" destId="{C55D5324-ED5B-417C-B779-50FCA686A270}" srcOrd="0" destOrd="0" presId="urn:microsoft.com/office/officeart/2018/5/layout/IconCircleLabelList"/>
    <dgm:cxn modelId="{ABA12F33-B034-41C1-8F6F-AF56E3DB2AB9}" srcId="{D8215766-BA02-4B4F-9051-82B19D4381CE}" destId="{A9C2E245-12D3-4C67-98B7-B33367646088}" srcOrd="1" destOrd="0" parTransId="{F63A0042-246C-4661-901C-340F4A1FF56C}" sibTransId="{A125F02A-48D0-491A-9500-770F45C98951}"/>
    <dgm:cxn modelId="{CE70485E-C378-48DB-A278-7E6EFEA897F6}" srcId="{D8215766-BA02-4B4F-9051-82B19D4381CE}" destId="{133B031E-4CAF-4C7F-BA00-2C2CAB6CF755}" srcOrd="2" destOrd="0" parTransId="{6356467A-024F-4F30-B967-EFF189EB0EB9}" sibTransId="{43A15901-7217-461E-86F2-8D85AFC76A7B}"/>
    <dgm:cxn modelId="{DF242B70-B109-4515-9AF4-BCDAA4C840A7}" type="presOf" srcId="{F86A947D-DABB-4A78-B773-501FDE05F3BD}" destId="{2259FE31-929F-4D3E-8439-18C4815DBC08}" srcOrd="0" destOrd="0" presId="urn:microsoft.com/office/officeart/2018/5/layout/IconCircleLabelList"/>
    <dgm:cxn modelId="{D276DF8C-05F7-4798-8F73-60EF07E28BE1}" srcId="{D8215766-BA02-4B4F-9051-82B19D4381CE}" destId="{EC816A93-8425-4DA8-9EF5-8F2D8E2B1DAF}" srcOrd="0" destOrd="0" parTransId="{25B427C2-9E9D-4786-82A9-8E4FCF5E765A}" sibTransId="{D62DD45E-1F6C-499A-B0DD-9A127AC8CD9F}"/>
    <dgm:cxn modelId="{935A9C98-935B-4538-A5D9-814543274904}" type="presOf" srcId="{EC816A93-8425-4DA8-9EF5-8F2D8E2B1DAF}" destId="{020403AE-51A3-4682-A2C5-327D7D342FBC}" srcOrd="0" destOrd="0" presId="urn:microsoft.com/office/officeart/2018/5/layout/IconCircleLabelList"/>
    <dgm:cxn modelId="{FAD365CD-A4A9-4619-964F-8830DFC9F196}" type="presOf" srcId="{D8215766-BA02-4B4F-9051-82B19D4381CE}" destId="{9C33602F-A0FB-4024-85B4-966127287161}" srcOrd="0" destOrd="0" presId="urn:microsoft.com/office/officeart/2018/5/layout/IconCircleLabelList"/>
    <dgm:cxn modelId="{CEDAD9D2-B32D-41DB-91DA-390251FC8B2D}" srcId="{D8215766-BA02-4B4F-9051-82B19D4381CE}" destId="{F86A947D-DABB-4A78-B773-501FDE05F3BD}" srcOrd="3" destOrd="0" parTransId="{7547CC67-9F87-408E-AC83-CDCD6702C15D}" sibTransId="{6269623C-5A51-4CDD-9151-212078E5FB55}"/>
    <dgm:cxn modelId="{A5E685F0-2511-4A8C-9387-C0A7643D80C1}" type="presOf" srcId="{A9C2E245-12D3-4C67-98B7-B33367646088}" destId="{6BB73434-63CF-41C0-9533-6379E8E4C327}" srcOrd="0" destOrd="0" presId="urn:microsoft.com/office/officeart/2018/5/layout/IconCircleLabelList"/>
    <dgm:cxn modelId="{465E585F-F92B-42D7-98A1-BF5F505E7BE2}" type="presParOf" srcId="{9C33602F-A0FB-4024-85B4-966127287161}" destId="{7ED4E3FF-5212-4851-8B5F-E2F56FD110C7}" srcOrd="0" destOrd="0" presId="urn:microsoft.com/office/officeart/2018/5/layout/IconCircleLabelList"/>
    <dgm:cxn modelId="{C4B49F3A-A825-40D6-8235-8AE28A2519CF}" type="presParOf" srcId="{7ED4E3FF-5212-4851-8B5F-E2F56FD110C7}" destId="{4CC1C51C-B2B0-4178-B69F-4E52DE406C4B}" srcOrd="0" destOrd="0" presId="urn:microsoft.com/office/officeart/2018/5/layout/IconCircleLabelList"/>
    <dgm:cxn modelId="{22F884E3-AD71-442A-9686-ECFC5B58D1B6}" type="presParOf" srcId="{7ED4E3FF-5212-4851-8B5F-E2F56FD110C7}" destId="{5EF6D571-A7A4-4738-B045-40775CE28BC7}" srcOrd="1" destOrd="0" presId="urn:microsoft.com/office/officeart/2018/5/layout/IconCircleLabelList"/>
    <dgm:cxn modelId="{670BBA85-2D5A-4E9E-94EC-BF4AA51356B7}" type="presParOf" srcId="{7ED4E3FF-5212-4851-8B5F-E2F56FD110C7}" destId="{00A5D3C1-F7AF-4C2E-930B-3AB8E482B79D}" srcOrd="2" destOrd="0" presId="urn:microsoft.com/office/officeart/2018/5/layout/IconCircleLabelList"/>
    <dgm:cxn modelId="{81B2236C-0115-4128-B512-C3A7E0AED4E9}" type="presParOf" srcId="{7ED4E3FF-5212-4851-8B5F-E2F56FD110C7}" destId="{020403AE-51A3-4682-A2C5-327D7D342FBC}" srcOrd="3" destOrd="0" presId="urn:microsoft.com/office/officeart/2018/5/layout/IconCircleLabelList"/>
    <dgm:cxn modelId="{4D66BA3C-2862-4056-99DA-59843DC68EBC}" type="presParOf" srcId="{9C33602F-A0FB-4024-85B4-966127287161}" destId="{B02FD52D-9397-4AE5-AD5A-6FEB423919D3}" srcOrd="1" destOrd="0" presId="urn:microsoft.com/office/officeart/2018/5/layout/IconCircleLabelList"/>
    <dgm:cxn modelId="{FB4B4520-BD30-4075-82F3-E76B05364361}" type="presParOf" srcId="{9C33602F-A0FB-4024-85B4-966127287161}" destId="{D406C56E-049C-47A8-AB13-E136A2DA64D1}" srcOrd="2" destOrd="0" presId="urn:microsoft.com/office/officeart/2018/5/layout/IconCircleLabelList"/>
    <dgm:cxn modelId="{0B69E228-85AC-4829-AAB6-5F9555CC3460}" type="presParOf" srcId="{D406C56E-049C-47A8-AB13-E136A2DA64D1}" destId="{E99B26DF-6EC9-4392-A325-18AFFC2C9034}" srcOrd="0" destOrd="0" presId="urn:microsoft.com/office/officeart/2018/5/layout/IconCircleLabelList"/>
    <dgm:cxn modelId="{9FAF124B-5A13-4D16-9D77-91D15719009E}" type="presParOf" srcId="{D406C56E-049C-47A8-AB13-E136A2DA64D1}" destId="{FAA641C5-DA98-45CC-8C93-B9DC51773F61}" srcOrd="1" destOrd="0" presId="urn:microsoft.com/office/officeart/2018/5/layout/IconCircleLabelList"/>
    <dgm:cxn modelId="{C7A20938-5723-41E0-8AE9-18668C8A4BF0}" type="presParOf" srcId="{D406C56E-049C-47A8-AB13-E136A2DA64D1}" destId="{3359AE0C-E8F8-4163-9DE8-72BEC8995D89}" srcOrd="2" destOrd="0" presId="urn:microsoft.com/office/officeart/2018/5/layout/IconCircleLabelList"/>
    <dgm:cxn modelId="{555FE235-DFD4-4220-B519-52890D5D000D}" type="presParOf" srcId="{D406C56E-049C-47A8-AB13-E136A2DA64D1}" destId="{6BB73434-63CF-41C0-9533-6379E8E4C327}" srcOrd="3" destOrd="0" presId="urn:microsoft.com/office/officeart/2018/5/layout/IconCircleLabelList"/>
    <dgm:cxn modelId="{C6513F5F-F8E0-4BE0-A41F-EC80C5A6C4D5}" type="presParOf" srcId="{9C33602F-A0FB-4024-85B4-966127287161}" destId="{4B92C611-B713-4F95-8AEE-418082261DE7}" srcOrd="3" destOrd="0" presId="urn:microsoft.com/office/officeart/2018/5/layout/IconCircleLabelList"/>
    <dgm:cxn modelId="{6350961C-98AF-4457-8839-6248997C8094}" type="presParOf" srcId="{9C33602F-A0FB-4024-85B4-966127287161}" destId="{5AB8C494-4E41-46EF-ADEB-8A0E5808044F}" srcOrd="4" destOrd="0" presId="urn:microsoft.com/office/officeart/2018/5/layout/IconCircleLabelList"/>
    <dgm:cxn modelId="{E77F1D6C-2E5E-421C-A8EF-B93D67D59632}" type="presParOf" srcId="{5AB8C494-4E41-46EF-ADEB-8A0E5808044F}" destId="{F95A7394-1109-46D1-BBB9-8ADBA6995D47}" srcOrd="0" destOrd="0" presId="urn:microsoft.com/office/officeart/2018/5/layout/IconCircleLabelList"/>
    <dgm:cxn modelId="{3A92D5B4-921C-416C-B167-24BFB0109BF3}" type="presParOf" srcId="{5AB8C494-4E41-46EF-ADEB-8A0E5808044F}" destId="{2CF74959-40C9-468C-AC10-BD4E801D8621}" srcOrd="1" destOrd="0" presId="urn:microsoft.com/office/officeart/2018/5/layout/IconCircleLabelList"/>
    <dgm:cxn modelId="{3608839B-F1D3-4295-B64B-53033BD7471E}" type="presParOf" srcId="{5AB8C494-4E41-46EF-ADEB-8A0E5808044F}" destId="{5F5E7109-E5EE-4869-A490-8D855FD5FD74}" srcOrd="2" destOrd="0" presId="urn:microsoft.com/office/officeart/2018/5/layout/IconCircleLabelList"/>
    <dgm:cxn modelId="{778FBFA7-7BAC-4C27-ADF8-E4B98E9BB2E6}" type="presParOf" srcId="{5AB8C494-4E41-46EF-ADEB-8A0E5808044F}" destId="{C55D5324-ED5B-417C-B779-50FCA686A270}" srcOrd="3" destOrd="0" presId="urn:microsoft.com/office/officeart/2018/5/layout/IconCircleLabelList"/>
    <dgm:cxn modelId="{4F8EFCB3-D92B-444E-AF51-2DA1052E71B8}" type="presParOf" srcId="{9C33602F-A0FB-4024-85B4-966127287161}" destId="{41781717-E07E-448C-80E6-2029D29B6191}" srcOrd="5" destOrd="0" presId="urn:microsoft.com/office/officeart/2018/5/layout/IconCircleLabelList"/>
    <dgm:cxn modelId="{AE081272-D0C1-4B0B-8DCC-B02147BA38F0}" type="presParOf" srcId="{9C33602F-A0FB-4024-85B4-966127287161}" destId="{6EC3ADF0-2733-479D-828C-8576190E6A94}" srcOrd="6" destOrd="0" presId="urn:microsoft.com/office/officeart/2018/5/layout/IconCircleLabelList"/>
    <dgm:cxn modelId="{80B0123C-6CF6-4926-AE69-E4EABAB7D90C}" type="presParOf" srcId="{6EC3ADF0-2733-479D-828C-8576190E6A94}" destId="{66C57128-48AB-4332-9791-C271D4298784}" srcOrd="0" destOrd="0" presId="urn:microsoft.com/office/officeart/2018/5/layout/IconCircleLabelList"/>
    <dgm:cxn modelId="{456645A0-0376-421D-AC18-802843EAF020}" type="presParOf" srcId="{6EC3ADF0-2733-479D-828C-8576190E6A94}" destId="{8D5B425C-8EBE-4106-8BD0-5F1C92C8E4CD}" srcOrd="1" destOrd="0" presId="urn:microsoft.com/office/officeart/2018/5/layout/IconCircleLabelList"/>
    <dgm:cxn modelId="{E519C64B-DCD1-4AED-8B5C-25B27E73A026}" type="presParOf" srcId="{6EC3ADF0-2733-479D-828C-8576190E6A94}" destId="{4B784D0A-E6E6-4328-A56D-ACE62FB5D7C9}" srcOrd="2" destOrd="0" presId="urn:microsoft.com/office/officeart/2018/5/layout/IconCircleLabelList"/>
    <dgm:cxn modelId="{37E6F5E1-C3E6-4298-B1FC-2A013805978D}" type="presParOf" srcId="{6EC3ADF0-2733-479D-828C-8576190E6A94}" destId="{2259FE31-929F-4D3E-8439-18C4815DBC08}"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ED63EC-CF6C-4F72-8C29-C89618828DE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65BA46E-034D-4329-8CD0-2325CE44C8FD}">
      <dgm:prSet/>
      <dgm:spPr/>
      <dgm:t>
        <a:bodyPr/>
        <a:lstStyle/>
        <a:p>
          <a:r>
            <a:rPr lang="en-US"/>
            <a:t>Data Cleaning, Combining, formatting</a:t>
          </a:r>
        </a:p>
      </dgm:t>
    </dgm:pt>
    <dgm:pt modelId="{724868CC-252C-4BF4-8075-F431FF040FE4}" type="parTrans" cxnId="{07376F71-1805-4AC4-A053-8500C6835B38}">
      <dgm:prSet/>
      <dgm:spPr/>
      <dgm:t>
        <a:bodyPr/>
        <a:lstStyle/>
        <a:p>
          <a:endParaRPr lang="en-US"/>
        </a:p>
      </dgm:t>
    </dgm:pt>
    <dgm:pt modelId="{0078EF71-E94E-4CB9-8B04-BD876EB3FFA0}" type="sibTrans" cxnId="{07376F71-1805-4AC4-A053-8500C6835B38}">
      <dgm:prSet/>
      <dgm:spPr/>
      <dgm:t>
        <a:bodyPr/>
        <a:lstStyle/>
        <a:p>
          <a:endParaRPr lang="en-US"/>
        </a:p>
      </dgm:t>
    </dgm:pt>
    <dgm:pt modelId="{FDDED02E-9F6A-4A08-9B40-4458AB539990}">
      <dgm:prSet/>
      <dgm:spPr/>
      <dgm:t>
        <a:bodyPr/>
        <a:lstStyle/>
        <a:p>
          <a:r>
            <a:rPr lang="en-US" dirty="0"/>
            <a:t>Store totals by account, year in .json</a:t>
          </a:r>
        </a:p>
      </dgm:t>
    </dgm:pt>
    <dgm:pt modelId="{8671802C-4C17-4586-B205-DC90BD7A6409}" type="parTrans" cxnId="{816C7427-8966-45A4-A9D6-936BA464B267}">
      <dgm:prSet/>
      <dgm:spPr/>
      <dgm:t>
        <a:bodyPr/>
        <a:lstStyle/>
        <a:p>
          <a:endParaRPr lang="en-US"/>
        </a:p>
      </dgm:t>
    </dgm:pt>
    <dgm:pt modelId="{88FAAF84-E475-454F-9C2A-375A22171C18}" type="sibTrans" cxnId="{816C7427-8966-45A4-A9D6-936BA464B267}">
      <dgm:prSet/>
      <dgm:spPr/>
      <dgm:t>
        <a:bodyPr/>
        <a:lstStyle/>
        <a:p>
          <a:endParaRPr lang="en-US"/>
        </a:p>
      </dgm:t>
    </dgm:pt>
    <dgm:pt modelId="{59BD5964-981C-4EAF-9501-623055C730C4}" type="pres">
      <dgm:prSet presAssocID="{2EED63EC-CF6C-4F72-8C29-C89618828DE4}" presName="CompostProcess" presStyleCnt="0">
        <dgm:presLayoutVars>
          <dgm:dir/>
          <dgm:resizeHandles val="exact"/>
        </dgm:presLayoutVars>
      </dgm:prSet>
      <dgm:spPr/>
    </dgm:pt>
    <dgm:pt modelId="{97CAC41A-76B5-4FF3-AF2C-5DB758B7F99D}" type="pres">
      <dgm:prSet presAssocID="{2EED63EC-CF6C-4F72-8C29-C89618828DE4}" presName="arrow" presStyleLbl="bgShp" presStyleIdx="0" presStyleCnt="1"/>
      <dgm:spPr/>
    </dgm:pt>
    <dgm:pt modelId="{6AA8819F-27DB-436C-9BF4-6D247904DBD2}" type="pres">
      <dgm:prSet presAssocID="{2EED63EC-CF6C-4F72-8C29-C89618828DE4}" presName="linearProcess" presStyleCnt="0"/>
      <dgm:spPr/>
    </dgm:pt>
    <dgm:pt modelId="{73F8C369-075D-491A-9394-2128C20377CF}" type="pres">
      <dgm:prSet presAssocID="{465BA46E-034D-4329-8CD0-2325CE44C8FD}" presName="textNode" presStyleLbl="node1" presStyleIdx="0" presStyleCnt="2">
        <dgm:presLayoutVars>
          <dgm:bulletEnabled val="1"/>
        </dgm:presLayoutVars>
      </dgm:prSet>
      <dgm:spPr/>
    </dgm:pt>
    <dgm:pt modelId="{6F858BD4-3787-4BDE-A04C-36503E2CD85D}" type="pres">
      <dgm:prSet presAssocID="{0078EF71-E94E-4CB9-8B04-BD876EB3FFA0}" presName="sibTrans" presStyleCnt="0"/>
      <dgm:spPr/>
    </dgm:pt>
    <dgm:pt modelId="{CDE814BC-FB17-48AA-8088-AE933D45BFD1}" type="pres">
      <dgm:prSet presAssocID="{FDDED02E-9F6A-4A08-9B40-4458AB539990}" presName="textNode" presStyleLbl="node1" presStyleIdx="1" presStyleCnt="2">
        <dgm:presLayoutVars>
          <dgm:bulletEnabled val="1"/>
        </dgm:presLayoutVars>
      </dgm:prSet>
      <dgm:spPr/>
    </dgm:pt>
  </dgm:ptLst>
  <dgm:cxnLst>
    <dgm:cxn modelId="{816C7427-8966-45A4-A9D6-936BA464B267}" srcId="{2EED63EC-CF6C-4F72-8C29-C89618828DE4}" destId="{FDDED02E-9F6A-4A08-9B40-4458AB539990}" srcOrd="1" destOrd="0" parTransId="{8671802C-4C17-4586-B205-DC90BD7A6409}" sibTransId="{88FAAF84-E475-454F-9C2A-375A22171C18}"/>
    <dgm:cxn modelId="{3B86DF68-8C25-4D7A-80B2-9588E7457CD5}" type="presOf" srcId="{465BA46E-034D-4329-8CD0-2325CE44C8FD}" destId="{73F8C369-075D-491A-9394-2128C20377CF}" srcOrd="0" destOrd="0" presId="urn:microsoft.com/office/officeart/2005/8/layout/hProcess9"/>
    <dgm:cxn modelId="{07376F71-1805-4AC4-A053-8500C6835B38}" srcId="{2EED63EC-CF6C-4F72-8C29-C89618828DE4}" destId="{465BA46E-034D-4329-8CD0-2325CE44C8FD}" srcOrd="0" destOrd="0" parTransId="{724868CC-252C-4BF4-8075-F431FF040FE4}" sibTransId="{0078EF71-E94E-4CB9-8B04-BD876EB3FFA0}"/>
    <dgm:cxn modelId="{DD377CA7-D29C-43E8-BA4B-26BE05F7E632}" type="presOf" srcId="{FDDED02E-9F6A-4A08-9B40-4458AB539990}" destId="{CDE814BC-FB17-48AA-8088-AE933D45BFD1}" srcOrd="0" destOrd="0" presId="urn:microsoft.com/office/officeart/2005/8/layout/hProcess9"/>
    <dgm:cxn modelId="{BE5A07B2-5A50-4C66-B4ED-8A05837C00D2}" type="presOf" srcId="{2EED63EC-CF6C-4F72-8C29-C89618828DE4}" destId="{59BD5964-981C-4EAF-9501-623055C730C4}" srcOrd="0" destOrd="0" presId="urn:microsoft.com/office/officeart/2005/8/layout/hProcess9"/>
    <dgm:cxn modelId="{B7B7777B-B4D0-4F05-BED0-5E4727754C26}" type="presParOf" srcId="{59BD5964-981C-4EAF-9501-623055C730C4}" destId="{97CAC41A-76B5-4FF3-AF2C-5DB758B7F99D}" srcOrd="0" destOrd="0" presId="urn:microsoft.com/office/officeart/2005/8/layout/hProcess9"/>
    <dgm:cxn modelId="{A12F8F5F-9AAA-4A3A-A063-E038E50412EF}" type="presParOf" srcId="{59BD5964-981C-4EAF-9501-623055C730C4}" destId="{6AA8819F-27DB-436C-9BF4-6D247904DBD2}" srcOrd="1" destOrd="0" presId="urn:microsoft.com/office/officeart/2005/8/layout/hProcess9"/>
    <dgm:cxn modelId="{BAE93494-9FCD-496D-A5FA-334F79CF4596}" type="presParOf" srcId="{6AA8819F-27DB-436C-9BF4-6D247904DBD2}" destId="{73F8C369-075D-491A-9394-2128C20377CF}" srcOrd="0" destOrd="0" presId="urn:microsoft.com/office/officeart/2005/8/layout/hProcess9"/>
    <dgm:cxn modelId="{53A7E091-3D51-4C29-81C1-B6C7508413D7}" type="presParOf" srcId="{6AA8819F-27DB-436C-9BF4-6D247904DBD2}" destId="{6F858BD4-3787-4BDE-A04C-36503E2CD85D}" srcOrd="1" destOrd="0" presId="urn:microsoft.com/office/officeart/2005/8/layout/hProcess9"/>
    <dgm:cxn modelId="{C554EB08-35A8-4829-A6F1-5ED76FF870AC}" type="presParOf" srcId="{6AA8819F-27DB-436C-9BF4-6D247904DBD2}" destId="{CDE814BC-FB17-48AA-8088-AE933D45BFD1}" srcOrd="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1C51C-B2B0-4178-B69F-4E52DE406C4B}">
      <dsp:nvSpPr>
        <dsp:cNvPr id="0" name=""/>
        <dsp:cNvSpPr/>
      </dsp:nvSpPr>
      <dsp:spPr>
        <a:xfrm>
          <a:off x="518156" y="12624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F6D571-A7A4-4738-B045-40775CE28BC7}">
      <dsp:nvSpPr>
        <dsp:cNvPr id="0" name=""/>
        <dsp:cNvSpPr/>
      </dsp:nvSpPr>
      <dsp:spPr>
        <a:xfrm>
          <a:off x="700451" y="264996"/>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0403AE-51A3-4682-A2C5-327D7D342FBC}">
      <dsp:nvSpPr>
        <dsp:cNvPr id="0" name=""/>
        <dsp:cNvSpPr/>
      </dsp:nvSpPr>
      <dsp:spPr>
        <a:xfrm>
          <a:off x="115451" y="147099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t>Drop unneeded columns, add needed columns</a:t>
          </a:r>
        </a:p>
      </dsp:txBody>
      <dsp:txXfrm>
        <a:off x="115451" y="1470996"/>
        <a:ext cx="1800000" cy="720000"/>
      </dsp:txXfrm>
    </dsp:sp>
    <dsp:sp modelId="{E99B26DF-6EC9-4392-A325-18AFFC2C9034}">
      <dsp:nvSpPr>
        <dsp:cNvPr id="0" name=""/>
        <dsp:cNvSpPr/>
      </dsp:nvSpPr>
      <dsp:spPr>
        <a:xfrm>
          <a:off x="2581451" y="3099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641C5-DA98-45CC-8C93-B9DC51773F61}">
      <dsp:nvSpPr>
        <dsp:cNvPr id="0" name=""/>
        <dsp:cNvSpPr/>
      </dsp:nvSpPr>
      <dsp:spPr>
        <a:xfrm>
          <a:off x="2815451" y="264996"/>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73434-63CF-41C0-9533-6379E8E4C327}">
      <dsp:nvSpPr>
        <dsp:cNvPr id="0" name=""/>
        <dsp:cNvSpPr/>
      </dsp:nvSpPr>
      <dsp:spPr>
        <a:xfrm>
          <a:off x="2230451" y="147099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t>Convert 40+ currencies to USD</a:t>
          </a:r>
        </a:p>
      </dsp:txBody>
      <dsp:txXfrm>
        <a:off x="2230451" y="1470996"/>
        <a:ext cx="1800000" cy="720000"/>
      </dsp:txXfrm>
    </dsp:sp>
    <dsp:sp modelId="{F95A7394-1109-46D1-BBB9-8ADBA6995D47}">
      <dsp:nvSpPr>
        <dsp:cNvPr id="0" name=""/>
        <dsp:cNvSpPr/>
      </dsp:nvSpPr>
      <dsp:spPr>
        <a:xfrm>
          <a:off x="4696452" y="3099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74959-40C9-468C-AC10-BD4E801D8621}">
      <dsp:nvSpPr>
        <dsp:cNvPr id="0" name=""/>
        <dsp:cNvSpPr/>
      </dsp:nvSpPr>
      <dsp:spPr>
        <a:xfrm>
          <a:off x="4930452" y="264996"/>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D5324-ED5B-417C-B779-50FCA686A270}">
      <dsp:nvSpPr>
        <dsp:cNvPr id="0" name=""/>
        <dsp:cNvSpPr/>
      </dsp:nvSpPr>
      <dsp:spPr>
        <a:xfrm>
          <a:off x="4345452" y="147099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t>Make data types uniform</a:t>
          </a:r>
        </a:p>
      </dsp:txBody>
      <dsp:txXfrm>
        <a:off x="4345452" y="1470996"/>
        <a:ext cx="1800000" cy="720000"/>
      </dsp:txXfrm>
    </dsp:sp>
    <dsp:sp modelId="{66C57128-48AB-4332-9791-C271D4298784}">
      <dsp:nvSpPr>
        <dsp:cNvPr id="0" name=""/>
        <dsp:cNvSpPr/>
      </dsp:nvSpPr>
      <dsp:spPr>
        <a:xfrm>
          <a:off x="6811452" y="3099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B425C-8EBE-4106-8BD0-5F1C92C8E4CD}">
      <dsp:nvSpPr>
        <dsp:cNvPr id="0" name=""/>
        <dsp:cNvSpPr/>
      </dsp:nvSpPr>
      <dsp:spPr>
        <a:xfrm>
          <a:off x="7045452" y="264996"/>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9FE31-929F-4D3E-8439-18C4815DBC08}">
      <dsp:nvSpPr>
        <dsp:cNvPr id="0" name=""/>
        <dsp:cNvSpPr/>
      </dsp:nvSpPr>
      <dsp:spPr>
        <a:xfrm>
          <a:off x="6460452" y="147099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t>Fully merged raw data= 914,373 rows x 42 columns</a:t>
          </a:r>
        </a:p>
      </dsp:txBody>
      <dsp:txXfrm>
        <a:off x="6460452" y="147099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AC41A-76B5-4FF3-AF2C-5DB758B7F99D}">
      <dsp:nvSpPr>
        <dsp:cNvPr id="0" name=""/>
        <dsp:cNvSpPr/>
      </dsp:nvSpPr>
      <dsp:spPr>
        <a:xfrm>
          <a:off x="327494" y="0"/>
          <a:ext cx="3711604" cy="122806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F8C369-075D-491A-9394-2128C20377CF}">
      <dsp:nvSpPr>
        <dsp:cNvPr id="0" name=""/>
        <dsp:cNvSpPr/>
      </dsp:nvSpPr>
      <dsp:spPr>
        <a:xfrm>
          <a:off x="437991" y="368419"/>
          <a:ext cx="1692055" cy="4912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Data Cleaning, Combining, formatting</a:t>
          </a:r>
        </a:p>
      </dsp:txBody>
      <dsp:txXfrm>
        <a:off x="461971" y="392399"/>
        <a:ext cx="1644095" cy="443265"/>
      </dsp:txXfrm>
    </dsp:sp>
    <dsp:sp modelId="{CDE814BC-FB17-48AA-8088-AE933D45BFD1}">
      <dsp:nvSpPr>
        <dsp:cNvPr id="0" name=""/>
        <dsp:cNvSpPr/>
      </dsp:nvSpPr>
      <dsp:spPr>
        <a:xfrm>
          <a:off x="2236546" y="368419"/>
          <a:ext cx="1692055" cy="4912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Store totals by account, year in .json</a:t>
          </a:r>
        </a:p>
      </dsp:txBody>
      <dsp:txXfrm>
        <a:off x="2260526" y="392399"/>
        <a:ext cx="1644095" cy="44326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F6E7F-04D8-4AD4-8A9E-8D684D5A10DA}" type="datetimeFigureOut">
              <a:rPr lang="en-US" smtClean="0"/>
              <a:t>5/2/2025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C4A89-3E21-4123-8408-9172F11C9C58}" type="slidenum">
              <a:rPr lang="en-US" smtClean="0"/>
              <a:t>‹#›</a:t>
            </a:fld>
            <a:endParaRPr lang="en-US"/>
          </a:p>
        </p:txBody>
      </p:sp>
    </p:spTree>
    <p:extLst>
      <p:ext uri="{BB962C8B-B14F-4D97-AF65-F5344CB8AC3E}">
        <p14:creationId xmlns:p14="http://schemas.microsoft.com/office/powerpoint/2010/main" val="354597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1</a:t>
            </a:fld>
            <a:endParaRPr lang="en-US"/>
          </a:p>
        </p:txBody>
      </p:sp>
    </p:spTree>
    <p:extLst>
      <p:ext uri="{BB962C8B-B14F-4D97-AF65-F5344CB8AC3E}">
        <p14:creationId xmlns:p14="http://schemas.microsoft.com/office/powerpoint/2010/main" val="859229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Here we outline the final steps taken to prepare the various datasets used for modeling.</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We begin by merging CDP-reported emissions data across Scopes 1, 2, and 3 with corresponding financial information, creating a unified dataframe.</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there, the dataset is filtered to include only companies that reported non-zero Scope 3 emissions less than 1 billion metric tons of CO₂e and excluded any rows missing both Scope 1 and 2 values or key financial variables.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Categorical fields like country, year, Scope 3 source, and verification status were imputed where possible using available metadata.</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To reduce skew and stabilize variance, all numeric fields—including emissions and financials—underwent a signed log transformation.</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We also applied winsorization, capping the top 1% of Scope 3 values before re-transforming, ensuring that extreme outliers didn’t distort the model training.</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result was a clean, model-ready dataset with approximately 14 log-scaled numeric features and 5 encoded categorical variables.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10</a:t>
            </a:fld>
            <a:endParaRPr lang="en-US"/>
          </a:p>
        </p:txBody>
      </p:sp>
    </p:spTree>
    <p:extLst>
      <p:ext uri="{BB962C8B-B14F-4D97-AF65-F5344CB8AC3E}">
        <p14:creationId xmlns:p14="http://schemas.microsoft.com/office/powerpoint/2010/main" val="2954468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goals of the initial modeling effort was to follow a similar approach to that of the Serafeim and Caicedo analysis which was a similar modeling effort previously published in 2022.  </a:t>
            </a:r>
          </a:p>
          <a:p>
            <a:endParaRPr lang="en-US" dirty="0"/>
          </a:p>
          <a:p>
            <a:r>
              <a:rPr lang="en-US" dirty="0"/>
              <a:t>Their approach also combined financial data with emissions reporting to model Scope 3 emissions using the AdaBoost algorithm. </a:t>
            </a:r>
          </a:p>
          <a:p>
            <a:endParaRPr lang="en-US" b="1" dirty="0"/>
          </a:p>
          <a:p>
            <a:r>
              <a:rPr lang="en-US" b="1" dirty="0"/>
              <a:t>One of my key objectives was to evaluate whether applying a comparable dataset and modeling technique could yield results consistent with those reported in their study.</a:t>
            </a:r>
          </a:p>
          <a:p>
            <a:br>
              <a:rPr lang="en-US" dirty="0"/>
            </a:br>
            <a:r>
              <a:rPr lang="en-US" dirty="0"/>
              <a:t>This slide compares the feature sets and summary statistics between the two datasets. While there is some overlap in the financial metrics used—such as market capitalization, revenue, and assets—each dataset also includes unique variables, so the feature sets are similar but not identical.</a:t>
            </a:r>
          </a:p>
          <a:p>
            <a:br>
              <a:rPr lang="en-US" dirty="0"/>
            </a:br>
            <a:r>
              <a:rPr lang="en-US" dirty="0"/>
              <a:t>Both studies rely on CDP-reported emissions data, but our dataset draws from a broader time range, resulting in significantly more observations—roughly 84,000 in our case compared to just over 9,000 in the original analysis.</a:t>
            </a:r>
          </a:p>
          <a:p>
            <a:br>
              <a:rPr lang="en-US" dirty="0"/>
            </a:br>
            <a:r>
              <a:rPr lang="en-US" dirty="0"/>
              <a:t>This increase in volume, along with updated and expanded financial features, allows for a more robust modeling framework while still maintaining continuity with the earlier methodology.</a:t>
            </a:r>
          </a:p>
        </p:txBody>
      </p:sp>
      <p:sp>
        <p:nvSpPr>
          <p:cNvPr id="4" name="Slide Number Placeholder 3"/>
          <p:cNvSpPr>
            <a:spLocks noGrp="1"/>
          </p:cNvSpPr>
          <p:nvPr>
            <p:ph type="sldNum" sz="quarter" idx="5"/>
          </p:nvPr>
        </p:nvSpPr>
        <p:spPr/>
        <p:txBody>
          <a:bodyPr/>
          <a:lstStyle/>
          <a:p>
            <a:fld id="{CDBC4A89-3E21-4123-8408-9172F11C9C58}" type="slidenum">
              <a:rPr lang="en-US" smtClean="0"/>
              <a:t>11</a:t>
            </a:fld>
            <a:endParaRPr lang="en-US"/>
          </a:p>
        </p:txBody>
      </p:sp>
    </p:spTree>
    <p:extLst>
      <p:ext uri="{BB962C8B-B14F-4D97-AF65-F5344CB8AC3E}">
        <p14:creationId xmlns:p14="http://schemas.microsoft.com/office/powerpoint/2010/main" val="4209477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slide outlines how I initially used AdaBoost to model Scope 3 emissions across 17 different source categories as did the previously published effort.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AdaBoost is an ensemble technique that builds a series of shallow decision trees. Each new tree focuses on correcting the mistakes of the ones before it, and the final prediction is made by combining these models through weighted voting.</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There are a few key strengths that make AdaBoost attractive for our application: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It can capture complex non-linear relationships by iteratively reweighting errors,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And it tends to be more robust to overfitting than a single decision tree.</a:t>
            </a:r>
          </a:p>
          <a:p>
            <a:pPr marL="342900" marR="0" lvl="0" indent="-342900">
              <a:lnSpc>
                <a:spcPct val="107000"/>
              </a:lnSpc>
              <a:spcAft>
                <a:spcPts val="800"/>
              </a:spcAft>
              <a:buSzPts val="1000"/>
              <a:buFont typeface="Symbol" panose="05050102010706020507" pitchFamily="18" charset="2"/>
              <a:buChar char=""/>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However, it’s also sensitive to outliers—especially in the early rounds—and it requires careful tuning of both tree depth and the number of estimators to avoid overfitting or underfitting.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 the right, we show the end-to-end modeling pipeline. We start with a fully preprocessed dataset and split it into 17 smaller subsets—one for each Scope 3 source. For each subset, we run a dedicated AdaBoost pipeline that preprocesses features, fits a sequence of trees, and outputs log-transformed emission predictions.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These predictions are then back-transformed into actual emission units—Metric Tons of CO₂e—so we can compare them directly to the reported values. The result is a flexible, source-specific modeling framework that scales across the full emissions dataset.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12</a:t>
            </a:fld>
            <a:endParaRPr lang="en-US"/>
          </a:p>
        </p:txBody>
      </p:sp>
    </p:spTree>
    <p:extLst>
      <p:ext uri="{BB962C8B-B14F-4D97-AF65-F5344CB8AC3E}">
        <p14:creationId xmlns:p14="http://schemas.microsoft.com/office/powerpoint/2010/main" val="3558259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400" dirty="0"/>
              <a:t>Here, we can walk through the inputs and outputs of the AdaBoost algorithm using two distinct datasets.</a:t>
            </a:r>
          </a:p>
          <a:p>
            <a:pPr>
              <a:buNone/>
            </a:pPr>
            <a:endParaRPr lang="en-US" sz="1400" dirty="0"/>
          </a:p>
          <a:p>
            <a:pPr>
              <a:buNone/>
            </a:pPr>
            <a:r>
              <a:rPr lang="en-US" sz="1400" dirty="0"/>
              <a:t>On the left, we use a dataset where high Z-score reporters have been aggressively filtered out to remove extreme outliers and does not contain Scope 1 and 2 data.</a:t>
            </a:r>
          </a:p>
          <a:p>
            <a:pPr>
              <a:buNone/>
            </a:pPr>
            <a:endParaRPr lang="en-US" sz="1400" dirty="0"/>
          </a:p>
          <a:p>
            <a:r>
              <a:rPr lang="en-US" sz="1400" dirty="0"/>
              <a:t>On the right, the dataset has been winsorized to cap extreme values and filtered to exclude zero-emission reports, it also contains the corresponding Scope 1 and 2 data as additional features.</a:t>
            </a: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13</a:t>
            </a:fld>
            <a:endParaRPr lang="en-US"/>
          </a:p>
        </p:txBody>
      </p:sp>
    </p:spTree>
    <p:extLst>
      <p:ext uri="{BB962C8B-B14F-4D97-AF65-F5344CB8AC3E}">
        <p14:creationId xmlns:p14="http://schemas.microsoft.com/office/powerpoint/2010/main" val="4021598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several of the AdaBoost modeling outputs generated from both datasets.</a:t>
            </a:r>
          </a:p>
          <a:p>
            <a:endParaRPr lang="en-US" dirty="0"/>
          </a:p>
          <a:p>
            <a:r>
              <a:rPr lang="en-US" dirty="0"/>
              <a:t>The results are presented on the log scale, comparing the reported emissions against the model’s predicted values.</a:t>
            </a:r>
          </a:p>
        </p:txBody>
      </p:sp>
      <p:sp>
        <p:nvSpPr>
          <p:cNvPr id="4" name="Slide Number Placeholder 3"/>
          <p:cNvSpPr>
            <a:spLocks noGrp="1"/>
          </p:cNvSpPr>
          <p:nvPr>
            <p:ph type="sldNum" sz="quarter" idx="5"/>
          </p:nvPr>
        </p:nvSpPr>
        <p:spPr/>
        <p:txBody>
          <a:bodyPr/>
          <a:lstStyle/>
          <a:p>
            <a:fld id="{CDBC4A89-3E21-4123-8408-9172F11C9C58}" type="slidenum">
              <a:rPr lang="en-US" smtClean="0"/>
              <a:t>14</a:t>
            </a:fld>
            <a:endParaRPr lang="en-US"/>
          </a:p>
        </p:txBody>
      </p:sp>
    </p:spTree>
    <p:extLst>
      <p:ext uri="{BB962C8B-B14F-4D97-AF65-F5344CB8AC3E}">
        <p14:creationId xmlns:p14="http://schemas.microsoft.com/office/powerpoint/2010/main" val="1476343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added center plots present the published results from the Serafeim and Vélez Caicedo (2022) study, serving as a benchmark for comparison. </a:t>
            </a:r>
          </a:p>
          <a:p>
            <a:endParaRPr lang="en-US" dirty="0"/>
          </a:p>
          <a:p>
            <a:r>
              <a:rPr lang="en-US" dirty="0"/>
              <a:t>The R² metric shown represents the proportion of variance in reported emissions that the model is able to explain—specifically on a log-transformed scale. Higher R² values indicate better model performance, where predicted values closely track actual emissions. </a:t>
            </a:r>
          </a:p>
          <a:p>
            <a:endParaRPr lang="en-US" dirty="0"/>
          </a:p>
          <a:p>
            <a:r>
              <a:rPr lang="en-US" dirty="0"/>
              <a:t>As reflected in the visual alignment of the distributions, the benchmark model achieves strong predictive accuracy, reinforcing the utility of log-scale modeling for Scope 3 emission estimation.</a:t>
            </a:r>
          </a:p>
        </p:txBody>
      </p:sp>
      <p:sp>
        <p:nvSpPr>
          <p:cNvPr id="4" name="Slide Number Placeholder 3"/>
          <p:cNvSpPr>
            <a:spLocks noGrp="1"/>
          </p:cNvSpPr>
          <p:nvPr>
            <p:ph type="sldNum" sz="quarter" idx="5"/>
          </p:nvPr>
        </p:nvSpPr>
        <p:spPr/>
        <p:txBody>
          <a:bodyPr/>
          <a:lstStyle/>
          <a:p>
            <a:fld id="{CDBC4A89-3E21-4123-8408-9172F11C9C58}" type="slidenum">
              <a:rPr lang="en-US" smtClean="0"/>
              <a:t>15</a:t>
            </a:fld>
            <a:endParaRPr lang="en-US"/>
          </a:p>
        </p:txBody>
      </p:sp>
    </p:spTree>
    <p:extLst>
      <p:ext uri="{BB962C8B-B14F-4D97-AF65-F5344CB8AC3E}">
        <p14:creationId xmlns:p14="http://schemas.microsoft.com/office/powerpoint/2010/main" val="238343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final step—absent in the previously published study—involves converting the model’s log-scale predictions back to actual metric tons of CO₂ and comparing them directly with reported values.</a:t>
            </a:r>
          </a:p>
          <a:p>
            <a:pPr>
              <a:buNone/>
            </a:pPr>
            <a:endParaRPr lang="en-US" dirty="0"/>
          </a:p>
          <a:p>
            <a:pPr>
              <a:buNone/>
            </a:pPr>
            <a:r>
              <a:rPr lang="en-US" dirty="0"/>
              <a:t>This real-scale comparison reveals a noticeable mismatch between predicted and reported emissions, particularly in cases where Scope 3 values are very small.</a:t>
            </a:r>
          </a:p>
          <a:p>
            <a:pPr>
              <a:buNone/>
            </a:pPr>
            <a:endParaRPr lang="en-US" dirty="0"/>
          </a:p>
          <a:p>
            <a:pPr>
              <a:buNone/>
            </a:pPr>
            <a:r>
              <a:rPr lang="en-US" dirty="0"/>
              <a:t>This discrepancy is captured by the MAPE (Mean Absolute Percentage Error) metric, which quantifies the average percentage deviation of predictions from actual values. </a:t>
            </a:r>
          </a:p>
          <a:p>
            <a:pPr>
              <a:buNone/>
            </a:pPr>
            <a:endParaRPr lang="en-US" dirty="0"/>
          </a:p>
          <a:p>
            <a:pPr>
              <a:buNone/>
            </a:pPr>
            <a:r>
              <a:rPr lang="en-US" dirty="0"/>
              <a:t>Elevated MAPE values in these scenarios are often driven by near-zero emission reports, where even small absolute errors produce disproportionately large percentage errors—highlighting a known limitation of using MAPE in such contexts.</a:t>
            </a:r>
          </a:p>
          <a:p>
            <a:pPr>
              <a:buNone/>
            </a:pPr>
            <a:endParaRPr lang="en-US" dirty="0"/>
          </a:p>
          <a:p>
            <a:r>
              <a:rPr lang="en-US" dirty="0"/>
              <a:t>In essence, this step answers: </a:t>
            </a:r>
            <a:r>
              <a:rPr lang="en-US" i="1" dirty="0"/>
              <a:t>“On average, how far off are we, relative to the true emissions?”</a:t>
            </a:r>
            <a:r>
              <a:rPr lang="en-US" dirty="0"/>
              <a:t> and underscores the importance of interpreting performance metrics with care when dealing with skewed or low-magnitude data.</a:t>
            </a: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16</a:t>
            </a:fld>
            <a:endParaRPr lang="en-US"/>
          </a:p>
        </p:txBody>
      </p:sp>
    </p:spTree>
    <p:extLst>
      <p:ext uri="{BB962C8B-B14F-4D97-AF65-F5344CB8AC3E}">
        <p14:creationId xmlns:p14="http://schemas.microsoft.com/office/powerpoint/2010/main" val="2573030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Another Machine Learning technique that we might use to model Scope 3 emissions is Hierarchical Linear Modeling.  </a:t>
            </a:r>
          </a:p>
          <a:p>
            <a:pPr>
              <a:buNone/>
            </a:pPr>
            <a:endParaRPr lang="en-US" dirty="0"/>
          </a:p>
          <a:p>
            <a:pPr>
              <a:buNone/>
            </a:pPr>
            <a:r>
              <a:rPr lang="en-US" dirty="0"/>
              <a:t>HLM is a powerful statistical approach designed to handle </a:t>
            </a:r>
            <a:r>
              <a:rPr lang="en-US" i="1" dirty="0"/>
              <a:t>nested data structures</a:t>
            </a:r>
            <a:r>
              <a:rPr lang="en-US" dirty="0"/>
              <a:t>—where observations are grouped within higher-order categories. In the context of greenhouse gas (GHG) emissions, this means leveraging the natural hierarchy of data such as emission values reported each year would be Level 1, nested within companies  would be Level 2, which are themselves are part of broader industries or sectors  which would be Level 3. </a:t>
            </a:r>
          </a:p>
          <a:p>
            <a:pPr>
              <a:buNone/>
            </a:pPr>
            <a:endParaRPr lang="en-US" dirty="0"/>
          </a:p>
          <a:p>
            <a:pPr>
              <a:buNone/>
            </a:pPr>
            <a:r>
              <a:rPr lang="en-US" dirty="0"/>
              <a:t>Rather than forcing a one-size-fits-all model, HLM allows us to capture meaningful variation </a:t>
            </a:r>
            <a:r>
              <a:rPr lang="en-US" i="1" dirty="0"/>
              <a:t>within and across</a:t>
            </a:r>
            <a:r>
              <a:rPr lang="en-US" dirty="0"/>
              <a:t> these groups.</a:t>
            </a:r>
          </a:p>
          <a:p>
            <a:pPr>
              <a:buNone/>
            </a:pPr>
            <a:endParaRPr lang="en-US" dirty="0"/>
          </a:p>
          <a:p>
            <a:pPr>
              <a:buNone/>
            </a:pPr>
            <a:r>
              <a:rPr lang="en-US" dirty="0"/>
              <a:t>A key advantage of HLM is the use of </a:t>
            </a:r>
            <a:r>
              <a:rPr lang="en-US" b="1" dirty="0"/>
              <a:t>random intercepts and slopes</a:t>
            </a:r>
            <a:r>
              <a:rPr lang="en-US" dirty="0"/>
              <a:t>, which enables each company and industry to have its own baseline emissions level and trend over time—offering flexibility that better reflects real-world differences. Additionally, </a:t>
            </a:r>
            <a:r>
              <a:rPr lang="en-US" b="1" dirty="0"/>
              <a:t>partial pooling</a:t>
            </a:r>
            <a:r>
              <a:rPr lang="en-US" dirty="0"/>
              <a:t> “borrows strength” across groups, which helps stabilize estimates when data is limited—such as for smaller firms or short time series—while still preserving group-level distinctions.</a:t>
            </a:r>
          </a:p>
          <a:p>
            <a:pPr>
              <a:buNone/>
            </a:pPr>
            <a:endParaRPr lang="en-US" dirty="0"/>
          </a:p>
          <a:p>
            <a:r>
              <a:rPr lang="en-US" dirty="0"/>
              <a:t>The visual on the right uses a simple analogy to explain this concept: instead of analyzing individual house buyers without context (left), we could group them by city or town (right), accounting for shared traits within each community. Just as buyers in different towns may behave differently, companies in various industries may exhibit distinct emission patterns. HLM respects and models this structure, enabling more accurate predictions and richer insight into cross-industry GHG dynamics.</a:t>
            </a:r>
          </a:p>
        </p:txBody>
      </p:sp>
      <p:sp>
        <p:nvSpPr>
          <p:cNvPr id="4" name="Slide Number Placeholder 3"/>
          <p:cNvSpPr>
            <a:spLocks noGrp="1"/>
          </p:cNvSpPr>
          <p:nvPr>
            <p:ph type="sldNum" sz="quarter" idx="5"/>
          </p:nvPr>
        </p:nvSpPr>
        <p:spPr/>
        <p:txBody>
          <a:bodyPr/>
          <a:lstStyle/>
          <a:p>
            <a:fld id="{CDBC4A89-3E21-4123-8408-9172F11C9C58}" type="slidenum">
              <a:rPr lang="en-US" smtClean="0"/>
              <a:t>17</a:t>
            </a:fld>
            <a:endParaRPr lang="en-US"/>
          </a:p>
        </p:txBody>
      </p:sp>
    </p:spTree>
    <p:extLst>
      <p:ext uri="{BB962C8B-B14F-4D97-AF65-F5344CB8AC3E}">
        <p14:creationId xmlns:p14="http://schemas.microsoft.com/office/powerpoint/2010/main" val="3968865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Aft>
                <a:spcPts val="800"/>
              </a:spcAft>
              <a:buSzPts val="1000"/>
              <a:buFontTx/>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Building on the concept of nested data introduced in the previous slide, here we show how Hierarchical Linear Modeling (HLM) could be applied to Scope 3 emissions in the retail Industry. The visual breaks down the t</a:t>
            </a:r>
          </a:p>
          <a:p>
            <a:pPr marL="0" marR="0" lvl="0" indent="0">
              <a:lnSpc>
                <a:spcPct val="107000"/>
              </a:lnSpc>
              <a:spcAft>
                <a:spcPts val="800"/>
              </a:spcAft>
              <a:buSzPts val="1000"/>
              <a:buFontTx/>
              <a:buNone/>
              <a:tabLst>
                <a:tab pos="457200" algn="l"/>
              </a:tabLs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Aft>
                <a:spcPts val="800"/>
              </a:spcAft>
              <a:buSzPts val="1000"/>
              <a:buFontTx/>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Level 3 (Industry – Retail):</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the top of the hierarchy, all retailers share a common emissions baseline and growth trend. This industry-level model defines a general “anchor” for expected emissions behavior, serving as a reference for all companies within the sector.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Aft>
                <a:spcPts val="800"/>
              </a:spcAft>
              <a:buSzPts val="1000"/>
              <a:buFontTx/>
              <a:buNone/>
              <a:tabLst>
                <a:tab pos="457200" algn="l"/>
              </a:tabLs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Aft>
                <a:spcPts val="800"/>
              </a:spcAft>
              <a:buSzPts val="1000"/>
              <a:buFontTx/>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Level 2 (Company – Walmart, Target, Amazon, Costco):</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Each company is allowed to deviate from the industry trajectory with its own intercept and slope, reflecting firm-specific operational strategies, supply chain structures, or sustainability initiatives. This flexibility captures real-world differences in how companies behave—even within the same industry.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Aft>
                <a:spcPts val="800"/>
              </a:spcAft>
              <a:buSzPts val="1000"/>
              <a:buFontTx/>
              <a:buNone/>
              <a:tabLst>
                <a:tab pos="457200" algn="l"/>
              </a:tabLs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Aft>
                <a:spcPts val="800"/>
              </a:spcAft>
              <a:buSzPts val="1000"/>
              <a:buFontTx/>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Level 1 (Yearly Observations):</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Each year’s Scope 3 emissions report (e.g., Walmart 2018, Amazon 2020) is modeled as a data point influenced by its company-level trend and residual noise. This allows the model to account for natural fluctuations and reporting inconsistencies while maintaining structure.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Aft>
                <a:spcPts val="800"/>
              </a:spcAft>
              <a:buSzPts val="1000"/>
              <a:buFontTx/>
              <a:buNone/>
              <a:tabLst>
                <a:tab pos="457200" algn="l"/>
              </a:tabLst>
            </a:pP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Lastly, smaller or less-reported companies benefit from borrowing strength from the broader industry and their peers. Rather than relying solely on their limited data, their estimates are “guided” by sector-wide trends—preventing overreaction to outliers and improving stability when data is sparse or noisy.</a:t>
            </a:r>
          </a:p>
          <a:p>
            <a:pPr marL="0" marR="0" lvl="0" indent="0">
              <a:lnSpc>
                <a:spcPct val="107000"/>
              </a:lnSpc>
              <a:spcAft>
                <a:spcPts val="800"/>
              </a:spcAft>
              <a:buSzPts val="1000"/>
              <a:buFontTx/>
              <a:buNone/>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FontTx/>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 sum, this approach allows us to model emissions more realistically—recognizing that companies operate within industries, and emissions evolve over time. By layering these influences, HLM delivers more accurate forecasts and better generalizability across the emissions landscape.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18</a:t>
            </a:fld>
            <a:endParaRPr lang="en-US"/>
          </a:p>
        </p:txBody>
      </p:sp>
    </p:spTree>
    <p:extLst>
      <p:ext uri="{BB962C8B-B14F-4D97-AF65-F5344CB8AC3E}">
        <p14:creationId xmlns:p14="http://schemas.microsoft.com/office/powerpoint/2010/main" val="2914808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3FF7A-4DA7-33AE-8B94-5A577E66D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B1B3D-7117-4DAB-A3F5-89792D248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B2A63-8D9D-4E35-921D-8F7910866F40}"/>
              </a:ext>
            </a:extLst>
          </p:cNvPr>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Calibri" panose="020F0502020204030204" pitchFamily="34" charset="0"/>
              </a:rPr>
              <a:t>Now that we've introduced the concept of Hierarchical Linear Modeling, this slide walks through how we structure the actual model formula using Python’s statsmodels library. We refer to this as building the mixed-effects recipe, where we combine the right response variable, appropriate financial predictors, and categorical group structures that define our model hierarchy.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Calibri" panose="020F0502020204030204" pitchFamily="34" charset="0"/>
              </a:rPr>
              <a:t>We begin by defining our target variable—</a:t>
            </a:r>
            <a:br>
              <a:rPr lang="en-US" sz="1800" b="1" kern="100" dirty="0">
                <a:effectLst/>
                <a:latin typeface="Calibri" panose="020F0502020204030204" pitchFamily="34" charset="0"/>
                <a:ea typeface="Calibri" panose="020F0502020204030204" pitchFamily="34" charset="0"/>
                <a:cs typeface="Calibri" panose="020F0502020204030204" pitchFamily="34" charset="0"/>
              </a:rPr>
            </a:br>
            <a:r>
              <a:rPr lang="en-US" sz="1800" b="1"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b="1" kern="100" dirty="0">
                <a:effectLst/>
                <a:latin typeface="Calibri" panose="020F0502020204030204" pitchFamily="34" charset="0"/>
                <a:ea typeface="Calibri" panose="020F0502020204030204" pitchFamily="34" charset="0"/>
                <a:cs typeface="Calibri" panose="020F0502020204030204" pitchFamily="34" charset="0"/>
              </a:rPr>
              <a:t> log_Scope_3_Amount, the natural log of reported Scope 3 emissions.</a:t>
            </a:r>
            <a:br>
              <a:rPr lang="en-US" sz="1800" b="1" kern="100" dirty="0">
                <a:effectLst/>
                <a:latin typeface="Calibri" panose="020F0502020204030204" pitchFamily="34" charset="0"/>
                <a:ea typeface="Calibri" panose="020F0502020204030204" pitchFamily="34" charset="0"/>
                <a:cs typeface="Calibri" panose="020F0502020204030204" pitchFamily="34"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Calibri" panose="020F0502020204030204" pitchFamily="34" charset="0"/>
              </a:rPr>
              <a:t>Next, we cover the full balance sheet with our fixed-effect predictors:</a:t>
            </a:r>
            <a:br>
              <a:rPr lang="en-US" sz="1800" b="1" kern="100" dirty="0">
                <a:effectLst/>
                <a:latin typeface="Calibri" panose="020F0502020204030204" pitchFamily="34" charset="0"/>
                <a:ea typeface="Calibri" panose="020F0502020204030204" pitchFamily="34" charset="0"/>
                <a:cs typeface="Calibri" panose="020F0502020204030204" pitchFamily="34" charset="0"/>
              </a:rPr>
            </a:br>
            <a:r>
              <a:rPr lang="en-US" sz="1800" b="1" kern="100" dirty="0">
                <a:effectLst/>
                <a:latin typeface="Calibri" panose="020F0502020204030204" pitchFamily="34" charset="0"/>
                <a:ea typeface="Calibri" panose="020F0502020204030204" pitchFamily="34" charset="0"/>
                <a:cs typeface="Calibri" panose="020F0502020204030204" pitchFamily="34" charset="0"/>
              </a:rPr>
              <a:t>We include log-transformed financial variables that reflect multiple dimensions of a company's operational footprint:</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Calibri" panose="020F0502020204030204" pitchFamily="34" charset="0"/>
              </a:rPr>
              <a:t>Together, these provide a well-rounded view of corporate scale, investment patterns, and financial health—each a potential driver of Scope 3 emissions.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Calibri" panose="020F0502020204030204" pitchFamily="34" charset="0"/>
              </a:rPr>
              <a:t>To layer in the hierarchical structure, we introduce categorical terms: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C(Year) helps absorb any global shifts that affect all companies equally—such as policy changes or macroeconomic disruptions.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C(Country) accounts for national context like grid emissions intensity or regulatory frameworks, without requiring a separate dummy for every country.</a:t>
            </a:r>
          </a:p>
          <a:p>
            <a:pPr marL="342900" marR="0" lvl="0" indent="-342900">
              <a:lnSpc>
                <a:spcPct val="107000"/>
              </a:lnSpc>
              <a:spcAft>
                <a:spcPts val="800"/>
              </a:spcAft>
              <a:buSzPts val="1000"/>
              <a:buFont typeface="Symbol" panose="05050102010706020507" pitchFamily="18" charset="2"/>
              <a:buChar char=""/>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Calibri" panose="020F0502020204030204" pitchFamily="34" charset="0"/>
              </a:rPr>
              <a:t>All of this comes together in our general model structure highlighted in blue: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Calibri" panose="020F0502020204030204" pitchFamily="34" charset="0"/>
              </a:rPr>
              <a:t>And in its fully refined code form, our formula looks like the yellow highlighted portion:</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This formula allows us to balance global economic context with firm-level financial indicators while capturing variation across years and countries. It serves as the backbone for our mixed-effects model, anchoring our predictions in both financial structure and real-world emissions behavior.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5059F1BE-7383-E2B9-5C40-97DF1F4CC903}"/>
              </a:ext>
            </a:extLst>
          </p:cNvPr>
          <p:cNvSpPr>
            <a:spLocks noGrp="1"/>
          </p:cNvSpPr>
          <p:nvPr>
            <p:ph type="sldNum" sz="quarter" idx="5"/>
          </p:nvPr>
        </p:nvSpPr>
        <p:spPr/>
        <p:txBody>
          <a:bodyPr/>
          <a:lstStyle/>
          <a:p>
            <a:fld id="{CDBC4A89-3E21-4123-8408-9172F11C9C58}" type="slidenum">
              <a:rPr lang="en-US" smtClean="0"/>
              <a:t>19</a:t>
            </a:fld>
            <a:endParaRPr lang="en-US"/>
          </a:p>
        </p:txBody>
      </p:sp>
    </p:spTree>
    <p:extLst>
      <p:ext uri="{BB962C8B-B14F-4D97-AF65-F5344CB8AC3E}">
        <p14:creationId xmlns:p14="http://schemas.microsoft.com/office/powerpoint/2010/main" val="1043349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walks through the end-to-end workflow of my practicum project focused on estimating Scope 3 GHG emissions at scale. </a:t>
            </a:r>
          </a:p>
          <a:p>
            <a:endParaRPr lang="en-US" dirty="0"/>
          </a:p>
          <a:p>
            <a:r>
              <a:rPr lang="en-US" dirty="0"/>
              <a:t>It begins by grounding the problem and outlining the foundational work done in the Practicum I phase. </a:t>
            </a:r>
          </a:p>
          <a:p>
            <a:endParaRPr lang="en-US" dirty="0"/>
          </a:p>
          <a:p>
            <a:r>
              <a:rPr lang="en-US" dirty="0"/>
              <a:t>From there, we address critical data challenges, expand the feature set, and </a:t>
            </a:r>
            <a:r>
              <a:rPr lang="en-US"/>
              <a:t>explore various ways </a:t>
            </a:r>
            <a:r>
              <a:rPr lang="en-US" dirty="0"/>
              <a:t>to manage outliers and variations in calculation methods. </a:t>
            </a:r>
          </a:p>
          <a:p>
            <a:endParaRPr lang="en-US" dirty="0"/>
          </a:p>
          <a:p>
            <a:r>
              <a:rPr lang="en-US" dirty="0"/>
              <a:t>We then introduce two modeling approaches—AdaBoost and Hierarchical Linear Modeling—before concluding with a summary of results and key takeaways.</a:t>
            </a:r>
          </a:p>
        </p:txBody>
      </p:sp>
      <p:sp>
        <p:nvSpPr>
          <p:cNvPr id="4" name="Slide Number Placeholder 3"/>
          <p:cNvSpPr>
            <a:spLocks noGrp="1"/>
          </p:cNvSpPr>
          <p:nvPr>
            <p:ph type="sldNum" sz="quarter" idx="5"/>
          </p:nvPr>
        </p:nvSpPr>
        <p:spPr/>
        <p:txBody>
          <a:bodyPr/>
          <a:lstStyle/>
          <a:p>
            <a:fld id="{CDBC4A89-3E21-4123-8408-9172F11C9C58}" type="slidenum">
              <a:rPr lang="en-US" smtClean="0"/>
              <a:t>2</a:t>
            </a:fld>
            <a:endParaRPr lang="en-US"/>
          </a:p>
        </p:txBody>
      </p:sp>
    </p:spTree>
    <p:extLst>
      <p:ext uri="{BB962C8B-B14F-4D97-AF65-F5344CB8AC3E}">
        <p14:creationId xmlns:p14="http://schemas.microsoft.com/office/powerpoint/2010/main" val="3611631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Once we have defined the formula then we can incorporate it into the random effects structure.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refers to the part of a statistical model that accounts for group-level variability in the data that is not explained by fixed predictors.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Fixed effects are Coefficients that are constant across all observations such as the effect of revenue or assets on emissions.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Random effects are Group-specific deviations from the fixed-effect baseline—used to model variability within and between groups like companies, sectors, or countries.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Suppose you're modeling corporate emissions: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fixed effects might say: “Every $1B in revenue increases emissions by X metric tons.”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But each company might behave differently due to efficiency, supply chains, etc.</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So, you model a random intercept for each company, allowing the baseline emissions level to shift up or down.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You can also model random slopes—allowing the effect of revenue, for instance, to vary by company or sector.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To capture this layered variation, we define the random effects structure using two components: groups and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vc_formula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We begin with: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groups = df["Primary_sector"]</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sets a random intercept for each industry sector, such as Retail, Manufacturing, or Energy.</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These sector-level intercepts account for broad structural differences—showing whether a given sector tends to report higher or lower emissions than the global average, all else being equal.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Next, we refine the model with: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vc_formula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{"Company": "0 + C(Company)"}</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adds a second layer of variation, introducing random intercepts for each individual company, nested (or potentially cross-classified) within its sector.</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These firm-specific intercepts allow companies to deviate further from their sector’s baseline, capturing nuances such as internal efficiency, data quality, or unique reporting practices.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 was surprised while developing the model to find that it would fail to converge when the formula became overly complex. To ensure successful convergence across all 17 models, I initially had a very complex model with many categorical variables.  After failing to converge, though, I had to start with a much simpler model and slowly add terms thus I wasn’t able to include all the variables I had planned on in the beginning.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DBC4A89-3E21-4123-8408-9172F11C9C58}" type="slidenum">
              <a:rPr lang="en-US" smtClean="0"/>
              <a:t>20</a:t>
            </a:fld>
            <a:endParaRPr lang="en-US"/>
          </a:p>
        </p:txBody>
      </p:sp>
    </p:spTree>
    <p:extLst>
      <p:ext uri="{BB962C8B-B14F-4D97-AF65-F5344CB8AC3E}">
        <p14:creationId xmlns:p14="http://schemas.microsoft.com/office/powerpoint/2010/main" val="3715109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32A84-756D-6114-9913-BCC634B6B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0EF446-4BA8-A7DE-FBA2-27D87FF19B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F8270-1A00-1A04-7FF2-A4D7290EA8E8}"/>
              </a:ext>
            </a:extLst>
          </p:cNvPr>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slide presents modeling results for two of the 17 Scope 3 source categories—</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Purchased Goods and Services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Use of Sold Products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—which were each modeled separately using the HLM formula and random effects structure.</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Segmenting the dataset into 17 separate models allows us to better reflect the unique emissions behavior associated with different business activities but also cuts down on the number of observations for each group.</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Both the reported and predicted emissions values were log-transformed prior to modeling. This stabilizes variance, reduces skew, and helps the model better capture proportional relationships.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 the left side, the density plots compare the distribution of predicted and reported values on the log scale. We see strong overlap between the two curves, particularly for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Use of Sold Products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which suggests a good model fit. This is supported by relatively high R² values—0.92 and 0.95, respectively.</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However, on the right side, when we reverse-transform the predictions back to their original units—Metric Tons of CO₂e—we start to see a more nuanced picture.</a:t>
            </a:r>
          </a:p>
          <a:p>
            <a:pPr marL="0" marR="0">
              <a:lnSpc>
                <a:spcPct val="107000"/>
              </a:lnSpc>
              <a:spcAft>
                <a:spcPts val="800"/>
              </a:spcAft>
              <a:buNone/>
            </a:pP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log scale helps model the overall pattern, but in absolute terms, we still observe meaningful differences between predicted and reported values.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is reflected in the MAPE values, which exceed 100% for both categories—indicating that while the shape of the distribution is well captured, the model tends to under- or over-estimate emissions substantially in magnitude.</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 short, the model is effective at learning relative structure, but the absolute accuracy—especially for high-emitting firms—remains a challenge.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a:extLst>
              <a:ext uri="{FF2B5EF4-FFF2-40B4-BE49-F238E27FC236}">
                <a16:creationId xmlns:a16="http://schemas.microsoft.com/office/drawing/2014/main" id="{4EDD4034-1397-4E74-7E2D-7A23A58B36B2}"/>
              </a:ext>
            </a:extLst>
          </p:cNvPr>
          <p:cNvSpPr>
            <a:spLocks noGrp="1"/>
          </p:cNvSpPr>
          <p:nvPr>
            <p:ph type="sldNum" sz="quarter" idx="5"/>
          </p:nvPr>
        </p:nvSpPr>
        <p:spPr/>
        <p:txBody>
          <a:bodyPr/>
          <a:lstStyle/>
          <a:p>
            <a:fld id="{CDBC4A89-3E21-4123-8408-9172F11C9C58}" type="slidenum">
              <a:rPr lang="en-US" smtClean="0"/>
              <a:t>21</a:t>
            </a:fld>
            <a:endParaRPr lang="en-US"/>
          </a:p>
        </p:txBody>
      </p:sp>
    </p:spTree>
    <p:extLst>
      <p:ext uri="{BB962C8B-B14F-4D97-AF65-F5344CB8AC3E}">
        <p14:creationId xmlns:p14="http://schemas.microsoft.com/office/powerpoint/2010/main" val="4262148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Now that we’ve built our hierarchical models across all 17 Scope 3 source types, the next step is to see if feature reduction is possible — simplifying the model without sacrificing predictive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 this slide, we’ve visualized the results of that process.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 the left, we have a heatmap of p-values for each financial feature across all Scope 3 categories.</a:t>
            </a:r>
          </a:p>
          <a:p>
            <a:pPr marL="0" marR="0">
              <a:lnSpc>
                <a:spcPct val="107000"/>
              </a:lnSpc>
              <a:spcAft>
                <a:spcPts val="800"/>
              </a:spcAft>
              <a:buNone/>
            </a:pP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Darker colors indicate statistical significance — so we’re looking for features that consistently appear as dark cells across multiple sources.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 the right, we have a corresponding heatmap of the standardized coefficients — this tells us not just whether a feature matters statistically, but also how much practical influence it has on the model’s predictions, and in what direction.</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What we see from the heat maps is that Revenue and Market Capitalization stand out as significant features.</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They are statistically significant in many of the categories, and they show strong coefficients.</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These two variables provide broad, reliable signals across industry contexts.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 the other hand, some features consistently showed low statistical significance and low coefficient of intensity.</a:t>
            </a:r>
          </a:p>
          <a:p>
            <a:pPr marL="0" marR="0">
              <a:lnSpc>
                <a:spcPct val="107000"/>
              </a:lnSpc>
              <a:spcAft>
                <a:spcPts val="800"/>
              </a:spcAft>
              <a:buNone/>
            </a:pP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By removing these less impactful variables and rerunning a pared down version of the model, we’re able to streamline the model, reduce redundancy, and improve generalization.</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step is especially important when applying the model to incomplete or noisy real-world data, where fewer, more powerful predictors make the model more robust and easier to deploy.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22</a:t>
            </a:fld>
            <a:endParaRPr lang="en-US"/>
          </a:p>
        </p:txBody>
      </p:sp>
    </p:spTree>
    <p:extLst>
      <p:ext uri="{BB962C8B-B14F-4D97-AF65-F5344CB8AC3E}">
        <p14:creationId xmlns:p14="http://schemas.microsoft.com/office/powerpoint/2010/main" val="2154489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As we have seen previously, HLM can provide high R squared values in the logged output but give poor results in real metric tons with metrics such as MAPE.</a:t>
            </a:r>
          </a:p>
          <a:p>
            <a:pPr marL="0" marR="0">
              <a:lnSpc>
                <a:spcPct val="107000"/>
              </a:lnSpc>
              <a:spcAft>
                <a:spcPts val="80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One way that we might improve these results is through residual modeling.</a:t>
            </a:r>
          </a:p>
          <a:p>
            <a:pPr marL="0" marR="0">
              <a:lnSpc>
                <a:spcPct val="107000"/>
              </a:lnSpc>
              <a:spcAft>
                <a:spcPts val="80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Residual modeling offers a powerful two-step strategy for refining predictions. First, we train a primary model to capture the broad structure in the data. But instead of stopping there, we take it a step further—fitting a secondary model specifically on the residuals, or errors, left behind by the first.</a:t>
            </a:r>
          </a:p>
          <a:p>
            <a:pPr marL="0" marR="0">
              <a:lnSpc>
                <a:spcPct val="107000"/>
              </a:lnSpc>
              <a:spcAft>
                <a:spcPts val="80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second model focuses on the most difficult cases—the outliers, edge conditions, and under-represented observations where the original model struggled. By doing so, it helps uncover patterns that were missed in the first pass.</a:t>
            </a:r>
          </a:p>
          <a:p>
            <a:pPr marL="0" marR="0">
              <a:lnSpc>
                <a:spcPct val="107000"/>
              </a:lnSpc>
              <a:spcAft>
                <a:spcPts val="80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Finally, we blend the original predictions with the residual model’s corrections. The result is a more balanced, adjusted forecast that reduces bias, improves accuracy, and better handles the extremes.</a:t>
            </a: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23</a:t>
            </a:fld>
            <a:endParaRPr lang="en-US"/>
          </a:p>
        </p:txBody>
      </p:sp>
    </p:spTree>
    <p:extLst>
      <p:ext uri="{BB962C8B-B14F-4D97-AF65-F5344CB8AC3E}">
        <p14:creationId xmlns:p14="http://schemas.microsoft.com/office/powerpoint/2010/main" val="1904881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Before diving into the results, this slide introduces the five key dataset and model combinations that I’ll reference throughout the remainder of the presentation.</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Each label represents a specific combination of preprocessing choices—such as whether Scope 1 and 2 emissions were included, if outliers were winsorized or removed by Z-score, and which modeling algorithm was used, either AdaBoost or hierarchical linear modeling.</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For example, </a:t>
            </a:r>
            <a:r>
              <a:rPr lang="en-US" sz="1800" b="1" i="1" kern="100" dirty="0" err="1">
                <a:effectLst/>
                <a:latin typeface="Calibri" panose="020F0502020204030204" pitchFamily="34" charset="0"/>
                <a:ea typeface="Calibri" panose="020F0502020204030204" pitchFamily="34" charset="0"/>
                <a:cs typeface="Times New Roman" panose="02020603050405020304" pitchFamily="18" charset="0"/>
              </a:rPr>
              <a:t>AdaBoost_Winsor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uses financial data along with Scope 1 and 2 emissions, removes zeros, and applies winsorization to extreme values. </a:t>
            </a:r>
            <a:r>
              <a:rPr lang="en-US" sz="1800" b="1" i="1" kern="100" dirty="0" err="1">
                <a:effectLst/>
                <a:latin typeface="Calibri" panose="020F0502020204030204" pitchFamily="34" charset="0"/>
                <a:ea typeface="Calibri" panose="020F0502020204030204" pitchFamily="34" charset="0"/>
                <a:cs typeface="Times New Roman" panose="02020603050405020304" pitchFamily="18" charset="0"/>
              </a:rPr>
              <a:t>HLM_reduced_resid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on the other hand, uses a hierarchical linear model with residual modeling and omits Scope 1 and 2 predictors.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Lastly, </a:t>
            </a:r>
            <a:r>
              <a:rPr lang="en-US" sz="1800" b="1" i="1" kern="100" dirty="0" err="1">
                <a:effectLst/>
                <a:latin typeface="Calibri" panose="020F0502020204030204" pitchFamily="34" charset="0"/>
                <a:ea typeface="Calibri" panose="020F0502020204030204" pitchFamily="34" charset="0"/>
                <a:cs typeface="Times New Roman" panose="02020603050405020304" pitchFamily="18" charset="0"/>
              </a:rPr>
              <a:t>SC_AdaBoost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reflects the approach used by Serafeim and Caicedo, providing a point of comparison to prior published work.</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These labels will appear throughout the upcoming performance and feature analysis slides, so this serves as a reference for interpreting the results.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24</a:t>
            </a:fld>
            <a:endParaRPr lang="en-US"/>
          </a:p>
        </p:txBody>
      </p:sp>
    </p:spTree>
    <p:extLst>
      <p:ext uri="{BB962C8B-B14F-4D97-AF65-F5344CB8AC3E}">
        <p14:creationId xmlns:p14="http://schemas.microsoft.com/office/powerpoint/2010/main" val="3099283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First lets take a look at the R-squared metric in  the log scale.  At its core, R² captures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how much of the variation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emissions our model explains. It compares our model to a basic 'dummy' model — one that always predicts the average value.</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So, we can think of R² as a score from 0 to 100 percent: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If R² is 100%, our model perfectly predicts every point.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If it’s 0%, then our model is no better than guessing the average.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Aft>
                <a:spcPts val="800"/>
              </a:spcAft>
              <a:buSzPts val="1000"/>
              <a:buFont typeface="Symbol" panose="05050102010706020507" pitchFamily="18" charset="2"/>
              <a:buNone/>
              <a:tabLst>
                <a:tab pos="457200" algn="l"/>
              </a:tabLst>
            </a:pP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It tells us how much variation we explain, but not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how far off</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our predictions are in absolute terms — like how many tons of CO₂ we miss by.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That’s why, in every case, we pair R² with error metrics — things like MAPE, RMSE, or RMSLE — because together they tell a more complete story: not just how much we explain, but also how well we hit the mark.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With that in mind, let’s take a look at how our models performed across different Scope 3 categories, starting with their R² scores in log space.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heatmap summarizes how well each model captures variance in emissions across all Scope 3 sources. R² is presented in log space, so it reflects relative fit rather than error size. Notice how the HLM-reduced model achieves high explanatory power across nearly all categories — with some reaching as high as 98%. But remember, strong R² doesn’t mean low error — so we want to pair it with metrics like MAPE and RMSE.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25</a:t>
            </a:fld>
            <a:endParaRPr lang="en-US"/>
          </a:p>
        </p:txBody>
      </p:sp>
    </p:spTree>
    <p:extLst>
      <p:ext uri="{BB962C8B-B14F-4D97-AF65-F5344CB8AC3E}">
        <p14:creationId xmlns:p14="http://schemas.microsoft.com/office/powerpoint/2010/main" val="317808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Now that we've talked about R² and how much variation we explain, let's shift focus to </a:t>
            </a:r>
            <a:r>
              <a:rPr lang="en-US" b="1" dirty="0"/>
              <a:t>how far off</a:t>
            </a:r>
            <a:r>
              <a:rPr lang="en-US" dirty="0"/>
              <a:t> our models actually are — using a metric called </a:t>
            </a:r>
            <a:r>
              <a:rPr lang="en-US" b="1" dirty="0"/>
              <a:t>RMSLE</a:t>
            </a:r>
            <a:r>
              <a:rPr lang="en-US" dirty="0"/>
              <a:t>, or Root-Mean-Squared-Log-Error.</a:t>
            </a:r>
          </a:p>
          <a:p>
            <a:pPr>
              <a:buNone/>
            </a:pPr>
            <a:r>
              <a:rPr lang="en-US" dirty="0"/>
              <a:t>RMSLE measures </a:t>
            </a:r>
            <a:r>
              <a:rPr lang="en-US" b="1" dirty="0"/>
              <a:t>misses in terms of factors</a:t>
            </a:r>
            <a:r>
              <a:rPr lang="en-US" dirty="0"/>
              <a:t>, not </a:t>
            </a:r>
            <a:r>
              <a:rPr lang="en-US" dirty="0" err="1"/>
              <a:t>tonnes</a:t>
            </a:r>
            <a:r>
              <a:rPr lang="en-US" dirty="0"/>
              <a:t>.</a:t>
            </a:r>
            <a:br>
              <a:rPr lang="en-US" dirty="0"/>
            </a:br>
            <a:r>
              <a:rPr lang="en-US" dirty="0"/>
              <a:t>Instead of judging by raw differences, it first </a:t>
            </a:r>
            <a:r>
              <a:rPr lang="en-US" b="1" dirty="0"/>
              <a:t>puts everything on a log scale</a:t>
            </a:r>
            <a:r>
              <a:rPr lang="en-US" dirty="0"/>
              <a:t> and then evaluates how far apart the predicted and real values are by </a:t>
            </a:r>
            <a:r>
              <a:rPr lang="en-US" b="1" dirty="0"/>
              <a:t>order of magnitude</a:t>
            </a:r>
            <a:r>
              <a:rPr lang="en-US" dirty="0"/>
              <a:t>.</a:t>
            </a:r>
          </a:p>
          <a:p>
            <a:pPr>
              <a:buNone/>
            </a:pPr>
            <a:r>
              <a:rPr lang="en-US" dirty="0"/>
              <a:t>In simpler terms, </a:t>
            </a:r>
            <a:r>
              <a:rPr lang="en-US" b="1" dirty="0"/>
              <a:t>smaller RMSLE numbers mean better accuracy</a:t>
            </a:r>
            <a:r>
              <a:rPr lang="en-US" dirty="0"/>
              <a:t>, with 0% meaning a perfect match between the model’s curve and the real-world data.</a:t>
            </a:r>
          </a:p>
          <a:p>
            <a:pPr>
              <a:buNone/>
            </a:pPr>
            <a:r>
              <a:rPr lang="en-US" dirty="0"/>
              <a:t>Looking at the table on the right:</a:t>
            </a:r>
            <a:br>
              <a:rPr lang="en-US" dirty="0"/>
            </a:br>
            <a:r>
              <a:rPr lang="en-US" dirty="0"/>
              <a:t>Each row shows a Scope 3 category — like 'Business Travel' or 'Use of Sold Products' — and each column shows the RMSLE for a different model.</a:t>
            </a:r>
          </a:p>
          <a:p>
            <a:pPr>
              <a:buNone/>
            </a:pPr>
            <a:r>
              <a:rPr lang="en-US" b="1" dirty="0"/>
              <a:t>We want low numbers here.</a:t>
            </a:r>
            <a:endParaRPr lang="en-US" dirty="0"/>
          </a:p>
          <a:p>
            <a:pPr>
              <a:buNone/>
            </a:pPr>
            <a:r>
              <a:rPr lang="en-US" dirty="0"/>
              <a:t>The highlighted column shows results for our </a:t>
            </a:r>
            <a:r>
              <a:rPr lang="en-US" b="1" dirty="0"/>
              <a:t>full hierarchical model</a:t>
            </a:r>
            <a:r>
              <a:rPr lang="en-US" dirty="0"/>
              <a:t>. You can see it consistently delivers some of the </a:t>
            </a:r>
            <a:r>
              <a:rPr lang="en-US" b="1" dirty="0"/>
              <a:t>lowest RMSLE scores</a:t>
            </a:r>
            <a:r>
              <a:rPr lang="en-US" dirty="0"/>
              <a:t>, often below 1%.</a:t>
            </a:r>
          </a:p>
          <a:p>
            <a:pPr>
              <a:buNone/>
            </a:pPr>
            <a:r>
              <a:rPr lang="en-US" dirty="0"/>
              <a:t>For example:</a:t>
            </a:r>
          </a:p>
          <a:p>
            <a:pPr>
              <a:buFont typeface="Arial" panose="020B0604020202020204" pitchFamily="34" charset="0"/>
              <a:buChar char="•"/>
            </a:pPr>
            <a:r>
              <a:rPr lang="en-US" dirty="0"/>
              <a:t>In 'Other (upstream)' emissions, we achieved an RMSLE of just </a:t>
            </a:r>
            <a:r>
              <a:rPr lang="en-US" b="1" dirty="0"/>
              <a:t>0.4%</a:t>
            </a:r>
            <a:r>
              <a:rPr lang="en-US" dirty="0"/>
              <a:t> — meaning the model was extremely close to matching actual reported emissions in log space.</a:t>
            </a:r>
          </a:p>
          <a:p>
            <a:pPr>
              <a:buFont typeface="Arial" panose="020B0604020202020204" pitchFamily="34" charset="0"/>
              <a:buChar char="•"/>
            </a:pPr>
            <a:r>
              <a:rPr lang="en-US" dirty="0"/>
              <a:t>Even in more challenging categories like 'Processing of Sold Products,' the full model still performed very strongly at </a:t>
            </a:r>
            <a:r>
              <a:rPr lang="en-US" b="1" dirty="0"/>
              <a:t>0.7%</a:t>
            </a:r>
            <a:r>
              <a:rPr lang="en-US" dirty="0"/>
              <a:t> RMSLE.</a:t>
            </a:r>
          </a:p>
          <a:p>
            <a:pPr>
              <a:buNone/>
            </a:pPr>
            <a:endParaRPr lang="en-US" b="1" dirty="0"/>
          </a:p>
          <a:p>
            <a:pPr>
              <a:buNone/>
            </a:pPr>
            <a:r>
              <a:rPr lang="en-US" b="1" dirty="0"/>
              <a:t>The takeaway is that </a:t>
            </a:r>
            <a:r>
              <a:rPr lang="en-US" dirty="0"/>
              <a:t>Our hierarchical model with full features not only explains a lot of the variance — it also </a:t>
            </a:r>
            <a:r>
              <a:rPr lang="en-US" b="1" dirty="0"/>
              <a:t>minimizes the magnitude of errors</a:t>
            </a:r>
            <a:r>
              <a:rPr lang="en-US" dirty="0"/>
              <a:t> across a wide range of Scope 3 sources."</a:t>
            </a:r>
          </a:p>
        </p:txBody>
      </p:sp>
      <p:sp>
        <p:nvSpPr>
          <p:cNvPr id="4" name="Slide Number Placeholder 3"/>
          <p:cNvSpPr>
            <a:spLocks noGrp="1"/>
          </p:cNvSpPr>
          <p:nvPr>
            <p:ph type="sldNum" sz="quarter" idx="5"/>
          </p:nvPr>
        </p:nvSpPr>
        <p:spPr/>
        <p:txBody>
          <a:bodyPr/>
          <a:lstStyle/>
          <a:p>
            <a:fld id="{CDBC4A89-3E21-4123-8408-9172F11C9C58}" type="slidenum">
              <a:rPr lang="en-US" smtClean="0"/>
              <a:t>26</a:t>
            </a:fld>
            <a:endParaRPr lang="en-US"/>
          </a:p>
        </p:txBody>
      </p:sp>
    </p:spTree>
    <p:extLst>
      <p:ext uri="{BB962C8B-B14F-4D97-AF65-F5344CB8AC3E}">
        <p14:creationId xmlns:p14="http://schemas.microsoft.com/office/powerpoint/2010/main" val="2491371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Now let's talk about MAPE, or Mean Absolute Percentage Error, and what it tells us about model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First, MAPE measures the average percentage miss, based on the true value of CO₂ emissions.</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 other words, it answers: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"On average, how far off are we, relative to the actual emissions?"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 simple way to think about it:</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If our model has a MAPE of 15%, that means that, on average, each prediction is about 15% higher or lower than the real Scope 3 emission.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So, when MAPE is small, the error is just a thin slice — meaning the model’s forecasts stay close to reality.</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But when MAPE is large, the slice becomes much bigger, and the forecasts become less reliable — meaning we can't trust them as much to reflect actual emissions behavior.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(Bobbit, 2021)</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One important thing to note:</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Some of the extremely high MAPE values you’ll see — numbers in the thousands of percent — happen when Scope 3 amounts are near-zero.</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 those cases, even a small tonnage miss looks like a huge percentage error, so the MAPE becomes misleading. It’s an artifact of working with small denominators, not necessarily a huge modeling failure.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Now, in terms of improvements:</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By applying residual modeling, we were able to lower the MAPE in many categories, especially where the original models were over- or under-predicting certain ranges.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You can see good progress — but there are still categories where MAPE remains relatively high, showing there’s room for further improvement.</a:t>
            </a: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Particularly, categories with inherently low reported emissions or very wide ranges remain the most challenging to model precisely.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27</a:t>
            </a:fld>
            <a:endParaRPr lang="en-US"/>
          </a:p>
        </p:txBody>
      </p:sp>
    </p:spTree>
    <p:extLst>
      <p:ext uri="{BB962C8B-B14F-4D97-AF65-F5344CB8AC3E}">
        <p14:creationId xmlns:p14="http://schemas.microsoft.com/office/powerpoint/2010/main" val="1795767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This final slide summarizes key insights from the modeling effort and highlights areas for continued improvement. </a:t>
            </a:r>
          </a:p>
          <a:p>
            <a:pPr>
              <a:buNone/>
            </a:pPr>
            <a:endParaRPr lang="en-US" b="1" dirty="0"/>
          </a:p>
          <a:p>
            <a:pPr>
              <a:buNone/>
            </a:pPr>
            <a:r>
              <a:rPr lang="en-US" b="1" dirty="0"/>
              <a:t>First, we found that extreme outliers—must be filtered to ensure model stability and generalizability. </a:t>
            </a:r>
          </a:p>
          <a:p>
            <a:pPr>
              <a:buNone/>
            </a:pPr>
            <a:endParaRPr lang="en-US" b="1" dirty="0"/>
          </a:p>
          <a:p>
            <a:pPr>
              <a:buNone/>
            </a:pPr>
            <a:r>
              <a:rPr lang="en-US" b="1" dirty="0"/>
              <a:t>While AdaBoost performed well in log space, its effectiveness dropped when converting predictions back to real-world units, signaling the need for post-processing or complementary approaches.</a:t>
            </a:r>
          </a:p>
          <a:p>
            <a:pPr>
              <a:buNone/>
            </a:pPr>
            <a:endParaRPr lang="en-US" b="1" dirty="0"/>
          </a:p>
          <a:p>
            <a:pPr>
              <a:buNone/>
            </a:pPr>
            <a:r>
              <a:rPr lang="en-US" b="1" dirty="0"/>
              <a:t>On the positive side, financial indicators like revenue and market cap consistently proved to be strong predictors across all models. </a:t>
            </a:r>
          </a:p>
          <a:p>
            <a:pPr>
              <a:buNone/>
            </a:pPr>
            <a:endParaRPr lang="en-US" b="1" dirty="0"/>
          </a:p>
          <a:p>
            <a:pPr>
              <a:buNone/>
            </a:pPr>
            <a:r>
              <a:rPr lang="en-US" b="1" dirty="0"/>
              <a:t>Hierarchical Linear Modeling offered a structured, interpretable solution, and its pairing with residual learning significantly improved performance—particularly for difficult-to-predict cases.</a:t>
            </a:r>
          </a:p>
          <a:p>
            <a:pPr>
              <a:buNone/>
            </a:pPr>
            <a:endParaRPr lang="en-US" b="1" dirty="0"/>
          </a:p>
          <a:p>
            <a:r>
              <a:rPr lang="en-US" b="1" dirty="0"/>
              <a:t>Looking ahead, addressing gaps in corporate data and better leveraging Scope 1 and 2 emissions present valuable opportunities. </a:t>
            </a:r>
          </a:p>
          <a:p>
            <a:endParaRPr lang="en-US" b="1" dirty="0"/>
          </a:p>
          <a:p>
            <a:r>
              <a:rPr lang="en-US" b="1" dirty="0"/>
              <a:t>These enhancements could further refine our models and build a stronger foundation for Scope 3 estimation at scale.</a:t>
            </a: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28</a:t>
            </a:fld>
            <a:endParaRPr lang="en-US"/>
          </a:p>
        </p:txBody>
      </p:sp>
    </p:spTree>
    <p:extLst>
      <p:ext uri="{BB962C8B-B14F-4D97-AF65-F5344CB8AC3E}">
        <p14:creationId xmlns:p14="http://schemas.microsoft.com/office/powerpoint/2010/main" val="2498016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29</a:t>
            </a:fld>
            <a:endParaRPr lang="en-US"/>
          </a:p>
        </p:txBody>
      </p:sp>
    </p:spTree>
    <p:extLst>
      <p:ext uri="{BB962C8B-B14F-4D97-AF65-F5344CB8AC3E}">
        <p14:creationId xmlns:p14="http://schemas.microsoft.com/office/powerpoint/2010/main" val="1015990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909BE-271B-9376-ACC1-BE61DA934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3A0F6-5368-5F53-A113-F05DB66E02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92DA66-04BF-7A72-089F-A3DE714A9CCB}"/>
              </a:ext>
            </a:extLst>
          </p:cNvPr>
          <p:cNvSpPr>
            <a:spLocks noGrp="1"/>
          </p:cNvSpPr>
          <p:nvPr>
            <p:ph type="body" idx="1"/>
          </p:nvPr>
        </p:nvSpPr>
        <p:spPr/>
        <p:txBody>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we briefly recap the workflow for the Data Practicum I efforts. The main task was to integrate CDP Scope 3 emissions data (2013–2023) with corporate financial data collected using an API developed to interface with an online stock info database.</a:t>
            </a:r>
          </a:p>
          <a:p>
            <a:pPr marL="0" marR="0">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Stock tickers and exchange identifiers were formatted and validated for compatibility with the API. </a:t>
            </a:r>
          </a:p>
          <a:p>
            <a:pPr marL="0" marR="0">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system retrieved and merged financial metrics with Scope 3 data to build a unified dataset. </a:t>
            </a:r>
          </a:p>
          <a:p>
            <a:pPr marL="0" marR="0">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merged dataset then underwent data cleaning and preparation for downstream modeling and analysis. </a:t>
            </a:r>
          </a:p>
          <a:p>
            <a:endParaRPr lang="en-US" dirty="0"/>
          </a:p>
        </p:txBody>
      </p:sp>
      <p:sp>
        <p:nvSpPr>
          <p:cNvPr id="4" name="Slide Number Placeholder 3">
            <a:extLst>
              <a:ext uri="{FF2B5EF4-FFF2-40B4-BE49-F238E27FC236}">
                <a16:creationId xmlns:a16="http://schemas.microsoft.com/office/drawing/2014/main" id="{E1FFD122-04A4-6B0F-FC28-D4B9BB59AFF7}"/>
              </a:ext>
            </a:extLst>
          </p:cNvPr>
          <p:cNvSpPr>
            <a:spLocks noGrp="1"/>
          </p:cNvSpPr>
          <p:nvPr>
            <p:ph type="sldNum" sz="quarter" idx="5"/>
          </p:nvPr>
        </p:nvSpPr>
        <p:spPr/>
        <p:txBody>
          <a:bodyPr/>
          <a:lstStyle/>
          <a:p>
            <a:fld id="{CDBC4A89-3E21-4123-8408-9172F11C9C58}" type="slidenum">
              <a:rPr lang="en-US" smtClean="0"/>
              <a:t>3</a:t>
            </a:fld>
            <a:endParaRPr lang="en-US"/>
          </a:p>
        </p:txBody>
      </p:sp>
    </p:spTree>
    <p:extLst>
      <p:ext uri="{BB962C8B-B14F-4D97-AF65-F5344CB8AC3E}">
        <p14:creationId xmlns:p14="http://schemas.microsoft.com/office/powerpoint/2010/main" val="4222782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Another major component of the Data Practicum I project was the data cleaning process.  This involved merging all individual </a:t>
            </a:r>
            <a:r>
              <a:rPr lang="en-US" dirty="0" err="1"/>
              <a:t>dataframes</a:t>
            </a:r>
            <a:r>
              <a:rPr lang="en-US" dirty="0"/>
              <a:t> into a single cohesive dataset.</a:t>
            </a:r>
          </a:p>
          <a:p>
            <a:pPr>
              <a:buNone/>
            </a:pPr>
            <a:endParaRPr lang="en-US" dirty="0"/>
          </a:p>
          <a:p>
            <a:r>
              <a:rPr lang="en-US" dirty="0"/>
              <a:t>This process was particularly challenging due to the evolving data formats and schema changes across different years of CDP reporting.  </a:t>
            </a:r>
          </a:p>
          <a:p>
            <a:endParaRPr lang="en-US" dirty="0"/>
          </a:p>
          <a:p>
            <a:r>
              <a:rPr lang="en-US" dirty="0"/>
              <a:t>Additionally, financial data from many countries had to be converted to American dollars for accurate comparison.</a:t>
            </a: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4</a:t>
            </a:fld>
            <a:endParaRPr lang="en-US"/>
          </a:p>
        </p:txBody>
      </p:sp>
    </p:spTree>
    <p:extLst>
      <p:ext uri="{BB962C8B-B14F-4D97-AF65-F5344CB8AC3E}">
        <p14:creationId xmlns:p14="http://schemas.microsoft.com/office/powerpoint/2010/main" val="2103904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One of the first major efforts of the Data Practicum II project was to complete the backfilling of missing categorical information—specifically industry, sector, and activity classifications—for companies in the CDP dataset.</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Earlier CDP reports, especially from 2013 to 2017, often lacked this metadata, which created inconsistencies and modeling challenges across years.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To address this, I focused on finalizing a robust data-preparation pipeline capable of automatically detecting and filling these gaps.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involved multiple passes of backfilling, dictionary lookups, and the integration of metadata from sources like GRI fields in the earlier CDP datasets.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result is a much cleaner, more complete dataset—enabling consistent, large-scale modeling of Scope 3 emissions across industries and time.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5</a:t>
            </a:fld>
            <a:endParaRPr lang="en-US"/>
          </a:p>
        </p:txBody>
      </p:sp>
    </p:spTree>
    <p:extLst>
      <p:ext uri="{BB962C8B-B14F-4D97-AF65-F5344CB8AC3E}">
        <p14:creationId xmlns:p14="http://schemas.microsoft.com/office/powerpoint/2010/main" val="3683049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slide is an outline of some of my efforts into exploring the Scope 1 and 2 data that is also included in the CDP data and as yet has not been utilized thus far in our analysis.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Leveraging Scope 1 and 2 emissions data may be useful in the prediction of Scope 3 values. These emission reports serve as a practical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operational-intensity proxy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that they tend to scale with the size and energy intensity of a company’s activities. Because these activities drive much of the upstream and downstream emissions, Scope 1 and 2 may be indicators of Scope 3 behavior.</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Another key advantage is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data quality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Scope 1 and 2 figures are generally more rigorously measured, audited, and reported than Scope 3, offering a more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reliable and verifiable input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ground our models. This makes them especially valuable for anchoring baseline emissions forecasts.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However, the analysis also reveals an important caveat: even Scope 1 and 2 data can contain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extreme outliers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as shown in the visualization. These spikes—particularly in recent years—highlight the need for outlier detection, normalization, or Winsorization before using these features in modeling. While Scope 1 and 2 can improve model accuracy, they must be used thoughtfully to avoid amplifying errors.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Ultimately, incorporating Scope 1 and 2 data provides both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predictive power and structural integrity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Scope 3 estimation—so long as the data are appropriately cleaned and scaled.</a:t>
            </a: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6</a:t>
            </a:fld>
            <a:endParaRPr lang="en-US"/>
          </a:p>
        </p:txBody>
      </p:sp>
    </p:spTree>
    <p:extLst>
      <p:ext uri="{BB962C8B-B14F-4D97-AF65-F5344CB8AC3E}">
        <p14:creationId xmlns:p14="http://schemas.microsoft.com/office/powerpoint/2010/main" val="2254437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When working with Scope 3 emissions data, one of the biggest challenges is identifying and handling extreme outliers — unusually large values that may or may not reflect actual emissions.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These outliers can come from a range of issues: poor estimates, inconsistent reporting methods, unit conversion mistakes, or simply the wide variation between small firms and large multinationals.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If left unaddressed, these values can heavily skew models and lead to misleading results.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top chart here shows us the unfiltered CDP data.  We can notice right away in the 2018 bar that  the olive-colored portion representing Waste generated in operations is much larger than any other similar reports in other years and could be a potential outlier.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We tested three main filtering strategies to handle these outliers: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Z-score filtering removes statistically extreme values in log space but may discard rare, valid cases.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Absolute-value filtering places a hard cap, cutting off extreme raw values, which simplifies data but may lose nuance.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Winsorization pulls extreme values back to a defined percentile, preserving more data while softening the influence of outliers.</a:t>
            </a:r>
          </a:p>
          <a:p>
            <a:pPr marL="342900" marR="0" lvl="0" indent="-342900">
              <a:lnSpc>
                <a:spcPct val="107000"/>
              </a:lnSpc>
              <a:spcAft>
                <a:spcPts val="800"/>
              </a:spcAft>
              <a:buSzPts val="1000"/>
              <a:buFont typeface="Symbol" panose="05050102010706020507" pitchFamily="18" charset="2"/>
              <a:buChar char=""/>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As you can see in the bottom charts, each of these approaches reshape the data differently.</a:t>
            </a:r>
          </a:p>
          <a:p>
            <a:pPr marL="0" marR="0">
              <a:lnSpc>
                <a:spcPct val="107000"/>
              </a:lnSpc>
              <a:spcAft>
                <a:spcPts val="800"/>
              </a:spcAft>
            </a:pPr>
            <a:br>
              <a:rPr lang="en-US"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key is finding the right balance — reducing the impact of questionable values without removing too much real variation.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7</a:t>
            </a:fld>
            <a:endParaRPr lang="en-US"/>
          </a:p>
        </p:txBody>
      </p:sp>
    </p:spTree>
    <p:extLst>
      <p:ext uri="{BB962C8B-B14F-4D97-AF65-F5344CB8AC3E}">
        <p14:creationId xmlns:p14="http://schemas.microsoft.com/office/powerpoint/2010/main" val="1283751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Continuing from the previous slide we can further investigate the extreme outlier pointed out in the previous slide.</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data point traces back to a Brazilian grocery store chain that reported over 121 billion metric tons of CO₂e in 2018 alone — all from waste generated in operations.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That single value is more than four times larger than the next-highest figure in the entire dataset and far beyond expected industry norms.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 data point of this magnitude, if left unfiltered, can significantly distort model training, inflating errors and skewing predictions.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What’s even more revealing is the calculation methodology used: a software platform described as the CLIMAS Tool, which may rely on custom emission factors or broad assumptions.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underscores an important challenge in Scope 3 reporting — methodological variation. Depending on the tools, system boundaries, or emission factors used, companies can arrive at drastically different estimates.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Before building the predictive models, I set out to explore whether the calculation methodology may have played a significant role in generating extreme outliers.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8</a:t>
            </a:fld>
            <a:endParaRPr lang="en-US"/>
          </a:p>
        </p:txBody>
      </p:sp>
    </p:spTree>
    <p:extLst>
      <p:ext uri="{BB962C8B-B14F-4D97-AF65-F5344CB8AC3E}">
        <p14:creationId xmlns:p14="http://schemas.microsoft.com/office/powerpoint/2010/main" val="1283052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slide highlights the complexity and inconsistency in how companies report Scope 3 emissions.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Across the dataset, 78 unique calculation methods were uncovered, ranging from formal frameworks like the GHG Protocol or DEFRA, to vague or non-standard labels like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'Not evaluated'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'Sales quantities’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Many of these informal entries lack clear boundaries or formulas, which makes it difficult to compare emissions across companies or sectors reliably.</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Language barriers also posed a challenge as many method descriptions were in their native languages, further complicating automated parsing and normalization.</a:t>
            </a:r>
          </a:p>
          <a:p>
            <a:pPr marL="0" marR="0">
              <a:lnSpc>
                <a:spcPct val="107000"/>
              </a:lnSpc>
              <a:spcAft>
                <a:spcPts val="80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heatmap below shows the prevalence of high z-score amounts by scope 3 type and calculation method on the x axis.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To help flag uncertainty, records with unclear or unrecognized methods were labeled as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'Calculation Undetermined'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which you can see reflected in the heatmap.</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Interestingly, certain methods—such as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TruCost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—were linked with a higher prevalence of statistical outliers, raising concerns about how underlying assumptions may influence reported totals.  </a:t>
            </a:r>
          </a:p>
          <a:p>
            <a:pPr marL="0" marR="0">
              <a:lnSpc>
                <a:spcPct val="107000"/>
              </a:lnSpc>
              <a:spcAft>
                <a:spcPts val="80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More data points would be needed, however, to draw definitive conclusions on the accuracy of any specific methods.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Overall, this analysis reinforces the idea that the choice of calculation method isn’t just a technical detail—it can shape the emissions figure itself, and by extension, affect the reliability of predictive models.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BC4A89-3E21-4123-8408-9172F11C9C58}" type="slidenum">
              <a:rPr lang="en-US" smtClean="0"/>
              <a:t>9</a:t>
            </a:fld>
            <a:endParaRPr lang="en-US"/>
          </a:p>
        </p:txBody>
      </p:sp>
    </p:spTree>
    <p:extLst>
      <p:ext uri="{BB962C8B-B14F-4D97-AF65-F5344CB8AC3E}">
        <p14:creationId xmlns:p14="http://schemas.microsoft.com/office/powerpoint/2010/main" val="84740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4CCD-E995-8912-F638-DCBA6E857C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40C6AB-FFD0-0089-3BCC-DAC7303908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097717-7DDC-BBE6-81E6-CDF1F03FDA57}"/>
              </a:ext>
            </a:extLst>
          </p:cNvPr>
          <p:cNvSpPr>
            <a:spLocks noGrp="1"/>
          </p:cNvSpPr>
          <p:nvPr>
            <p:ph type="dt" sz="half" idx="10"/>
          </p:nvPr>
        </p:nvSpPr>
        <p:spPr/>
        <p:txBody>
          <a:bodyPr/>
          <a:lstStyle/>
          <a:p>
            <a:fld id="{FB57E634-BDF8-4A65-97D0-9A02138E0BA2}" type="datetime1">
              <a:rPr lang="en-US" smtClean="0"/>
              <a:t>5/2/2025</a:t>
            </a:fld>
            <a:endParaRPr lang="en-US"/>
          </a:p>
        </p:txBody>
      </p:sp>
      <p:sp>
        <p:nvSpPr>
          <p:cNvPr id="5" name="Footer Placeholder 4">
            <a:extLst>
              <a:ext uri="{FF2B5EF4-FFF2-40B4-BE49-F238E27FC236}">
                <a16:creationId xmlns:a16="http://schemas.microsoft.com/office/drawing/2014/main" id="{4F85E6F7-7FB3-C646-9234-14F27C262D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9E0B3-451C-01F4-615F-2C36CD482A6B}"/>
              </a:ext>
            </a:extLst>
          </p:cNvPr>
          <p:cNvSpPr>
            <a:spLocks noGrp="1"/>
          </p:cNvSpPr>
          <p:nvPr>
            <p:ph type="sldNum" sz="quarter" idx="12"/>
          </p:nvPr>
        </p:nvSpPr>
        <p:spPr/>
        <p:txBody>
          <a:bodyPr/>
          <a:lstStyle/>
          <a:p>
            <a:fld id="{971E8533-77E1-49A6-BD1B-BE83991242A0}" type="slidenum">
              <a:rPr lang="en-US" smtClean="0"/>
              <a:t>‹#›</a:t>
            </a:fld>
            <a:endParaRPr lang="en-US"/>
          </a:p>
        </p:txBody>
      </p:sp>
    </p:spTree>
    <p:extLst>
      <p:ext uri="{BB962C8B-B14F-4D97-AF65-F5344CB8AC3E}">
        <p14:creationId xmlns:p14="http://schemas.microsoft.com/office/powerpoint/2010/main" val="21011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A530-A6FE-DC2E-EA9D-A6A446E9FB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1B7147-502A-7ADB-3491-BEE191DDEB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CDBB2-7FCD-FBBB-24EB-6168C6CBE8F0}"/>
              </a:ext>
            </a:extLst>
          </p:cNvPr>
          <p:cNvSpPr>
            <a:spLocks noGrp="1"/>
          </p:cNvSpPr>
          <p:nvPr>
            <p:ph type="dt" sz="half" idx="10"/>
          </p:nvPr>
        </p:nvSpPr>
        <p:spPr/>
        <p:txBody>
          <a:bodyPr/>
          <a:lstStyle/>
          <a:p>
            <a:fld id="{D1D6E82E-B825-4184-8019-AC95AA38DD85}" type="datetime1">
              <a:rPr lang="en-US" smtClean="0"/>
              <a:t>5/2/2025</a:t>
            </a:fld>
            <a:endParaRPr lang="en-US"/>
          </a:p>
        </p:txBody>
      </p:sp>
      <p:sp>
        <p:nvSpPr>
          <p:cNvPr id="5" name="Footer Placeholder 4">
            <a:extLst>
              <a:ext uri="{FF2B5EF4-FFF2-40B4-BE49-F238E27FC236}">
                <a16:creationId xmlns:a16="http://schemas.microsoft.com/office/drawing/2014/main" id="{8162F2A4-BEAF-7C25-D7B1-940FBBAF3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54F6E-9544-0803-83BE-AC35183BBA47}"/>
              </a:ext>
            </a:extLst>
          </p:cNvPr>
          <p:cNvSpPr>
            <a:spLocks noGrp="1"/>
          </p:cNvSpPr>
          <p:nvPr>
            <p:ph type="sldNum" sz="quarter" idx="12"/>
          </p:nvPr>
        </p:nvSpPr>
        <p:spPr/>
        <p:txBody>
          <a:bodyPr/>
          <a:lstStyle/>
          <a:p>
            <a:fld id="{971E8533-77E1-49A6-BD1B-BE83991242A0}" type="slidenum">
              <a:rPr lang="en-US" smtClean="0"/>
              <a:t>‹#›</a:t>
            </a:fld>
            <a:endParaRPr lang="en-US"/>
          </a:p>
        </p:txBody>
      </p:sp>
    </p:spTree>
    <p:extLst>
      <p:ext uri="{BB962C8B-B14F-4D97-AF65-F5344CB8AC3E}">
        <p14:creationId xmlns:p14="http://schemas.microsoft.com/office/powerpoint/2010/main" val="123114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D01CAD-4B10-5995-7F23-1D400E24C2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21AE9C-A71D-84EC-BF1D-7FC9667239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5AF02-1D1E-E210-B020-F56260C7F90C}"/>
              </a:ext>
            </a:extLst>
          </p:cNvPr>
          <p:cNvSpPr>
            <a:spLocks noGrp="1"/>
          </p:cNvSpPr>
          <p:nvPr>
            <p:ph type="dt" sz="half" idx="10"/>
          </p:nvPr>
        </p:nvSpPr>
        <p:spPr/>
        <p:txBody>
          <a:bodyPr/>
          <a:lstStyle/>
          <a:p>
            <a:fld id="{1686DD48-E2D1-4EF8-AD73-8C43D7B305EC}" type="datetime1">
              <a:rPr lang="en-US" smtClean="0"/>
              <a:t>5/2/2025</a:t>
            </a:fld>
            <a:endParaRPr lang="en-US"/>
          </a:p>
        </p:txBody>
      </p:sp>
      <p:sp>
        <p:nvSpPr>
          <p:cNvPr id="5" name="Footer Placeholder 4">
            <a:extLst>
              <a:ext uri="{FF2B5EF4-FFF2-40B4-BE49-F238E27FC236}">
                <a16:creationId xmlns:a16="http://schemas.microsoft.com/office/drawing/2014/main" id="{FFB891C5-84D2-6225-11A7-F9B20E3D8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B011E-7969-A616-4469-98EC544C22EC}"/>
              </a:ext>
            </a:extLst>
          </p:cNvPr>
          <p:cNvSpPr>
            <a:spLocks noGrp="1"/>
          </p:cNvSpPr>
          <p:nvPr>
            <p:ph type="sldNum" sz="quarter" idx="12"/>
          </p:nvPr>
        </p:nvSpPr>
        <p:spPr/>
        <p:txBody>
          <a:bodyPr/>
          <a:lstStyle/>
          <a:p>
            <a:fld id="{971E8533-77E1-49A6-BD1B-BE83991242A0}" type="slidenum">
              <a:rPr lang="en-US" smtClean="0"/>
              <a:t>‹#›</a:t>
            </a:fld>
            <a:endParaRPr lang="en-US"/>
          </a:p>
        </p:txBody>
      </p:sp>
    </p:spTree>
    <p:extLst>
      <p:ext uri="{BB962C8B-B14F-4D97-AF65-F5344CB8AC3E}">
        <p14:creationId xmlns:p14="http://schemas.microsoft.com/office/powerpoint/2010/main" val="337795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5158-E4A0-3809-92FE-11F0F6F13B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9BCA03-B0CC-924F-72C8-01E6FB849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14F31-67FB-F1A5-E39A-AE1110D3BADC}"/>
              </a:ext>
            </a:extLst>
          </p:cNvPr>
          <p:cNvSpPr>
            <a:spLocks noGrp="1"/>
          </p:cNvSpPr>
          <p:nvPr>
            <p:ph type="dt" sz="half" idx="10"/>
          </p:nvPr>
        </p:nvSpPr>
        <p:spPr/>
        <p:txBody>
          <a:bodyPr/>
          <a:lstStyle/>
          <a:p>
            <a:fld id="{0D63B3CE-A96D-4993-BDDD-9A74DDC5DA90}" type="datetime1">
              <a:rPr lang="en-US" smtClean="0"/>
              <a:t>5/2/2025</a:t>
            </a:fld>
            <a:endParaRPr lang="en-US"/>
          </a:p>
        </p:txBody>
      </p:sp>
      <p:sp>
        <p:nvSpPr>
          <p:cNvPr id="5" name="Footer Placeholder 4">
            <a:extLst>
              <a:ext uri="{FF2B5EF4-FFF2-40B4-BE49-F238E27FC236}">
                <a16:creationId xmlns:a16="http://schemas.microsoft.com/office/drawing/2014/main" id="{50B91B97-1CB2-2BDF-527D-F491AFC62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07BDE-984F-6610-C1FF-C8290064AE90}"/>
              </a:ext>
            </a:extLst>
          </p:cNvPr>
          <p:cNvSpPr>
            <a:spLocks noGrp="1"/>
          </p:cNvSpPr>
          <p:nvPr>
            <p:ph type="sldNum" sz="quarter" idx="12"/>
          </p:nvPr>
        </p:nvSpPr>
        <p:spPr/>
        <p:txBody>
          <a:bodyPr/>
          <a:lstStyle/>
          <a:p>
            <a:fld id="{971E8533-77E1-49A6-BD1B-BE83991242A0}" type="slidenum">
              <a:rPr lang="en-US" smtClean="0"/>
              <a:t>‹#›</a:t>
            </a:fld>
            <a:endParaRPr lang="en-US"/>
          </a:p>
        </p:txBody>
      </p:sp>
    </p:spTree>
    <p:extLst>
      <p:ext uri="{BB962C8B-B14F-4D97-AF65-F5344CB8AC3E}">
        <p14:creationId xmlns:p14="http://schemas.microsoft.com/office/powerpoint/2010/main" val="2457222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AF4B-12A4-3CA0-B437-E2FE8589B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1BE802-0A78-8656-70DE-0116669541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1E9CC-9B23-A935-0A06-9F48CB2E15A9}"/>
              </a:ext>
            </a:extLst>
          </p:cNvPr>
          <p:cNvSpPr>
            <a:spLocks noGrp="1"/>
          </p:cNvSpPr>
          <p:nvPr>
            <p:ph type="dt" sz="half" idx="10"/>
          </p:nvPr>
        </p:nvSpPr>
        <p:spPr/>
        <p:txBody>
          <a:bodyPr/>
          <a:lstStyle/>
          <a:p>
            <a:fld id="{BB747D20-58EC-46E4-B9AD-543EF89A12DC}" type="datetime1">
              <a:rPr lang="en-US" smtClean="0"/>
              <a:t>5/2/2025</a:t>
            </a:fld>
            <a:endParaRPr lang="en-US"/>
          </a:p>
        </p:txBody>
      </p:sp>
      <p:sp>
        <p:nvSpPr>
          <p:cNvPr id="5" name="Footer Placeholder 4">
            <a:extLst>
              <a:ext uri="{FF2B5EF4-FFF2-40B4-BE49-F238E27FC236}">
                <a16:creationId xmlns:a16="http://schemas.microsoft.com/office/drawing/2014/main" id="{EE19BD1A-7D87-424C-44BA-E21E136FA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74C8B-557C-EF7D-B02A-0C657290EF81}"/>
              </a:ext>
            </a:extLst>
          </p:cNvPr>
          <p:cNvSpPr>
            <a:spLocks noGrp="1"/>
          </p:cNvSpPr>
          <p:nvPr>
            <p:ph type="sldNum" sz="quarter" idx="12"/>
          </p:nvPr>
        </p:nvSpPr>
        <p:spPr/>
        <p:txBody>
          <a:bodyPr/>
          <a:lstStyle/>
          <a:p>
            <a:fld id="{971E8533-77E1-49A6-BD1B-BE83991242A0}" type="slidenum">
              <a:rPr lang="en-US" smtClean="0"/>
              <a:t>‹#›</a:t>
            </a:fld>
            <a:endParaRPr lang="en-US"/>
          </a:p>
        </p:txBody>
      </p:sp>
    </p:spTree>
    <p:extLst>
      <p:ext uri="{BB962C8B-B14F-4D97-AF65-F5344CB8AC3E}">
        <p14:creationId xmlns:p14="http://schemas.microsoft.com/office/powerpoint/2010/main" val="1785033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9A62-F529-7FAE-D89E-F8678CF3B3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7C9C43-7BFE-4DAF-8E1D-00708C8685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96C88D-8037-82F5-F0AF-B2211CB855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13F0C0-B631-4DB6-209C-051EAB478B0F}"/>
              </a:ext>
            </a:extLst>
          </p:cNvPr>
          <p:cNvSpPr>
            <a:spLocks noGrp="1"/>
          </p:cNvSpPr>
          <p:nvPr>
            <p:ph type="dt" sz="half" idx="10"/>
          </p:nvPr>
        </p:nvSpPr>
        <p:spPr/>
        <p:txBody>
          <a:bodyPr/>
          <a:lstStyle/>
          <a:p>
            <a:fld id="{2D5563CE-EFE4-44E4-858D-6B35EE93380F}" type="datetime1">
              <a:rPr lang="en-US" smtClean="0"/>
              <a:t>5/2/2025</a:t>
            </a:fld>
            <a:endParaRPr lang="en-US"/>
          </a:p>
        </p:txBody>
      </p:sp>
      <p:sp>
        <p:nvSpPr>
          <p:cNvPr id="6" name="Footer Placeholder 5">
            <a:extLst>
              <a:ext uri="{FF2B5EF4-FFF2-40B4-BE49-F238E27FC236}">
                <a16:creationId xmlns:a16="http://schemas.microsoft.com/office/drawing/2014/main" id="{A1C71298-B5D8-7D2B-2F8C-DF18AE66A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D9C080-481F-09F5-1D1B-7CD3E239679A}"/>
              </a:ext>
            </a:extLst>
          </p:cNvPr>
          <p:cNvSpPr>
            <a:spLocks noGrp="1"/>
          </p:cNvSpPr>
          <p:nvPr>
            <p:ph type="sldNum" sz="quarter" idx="12"/>
          </p:nvPr>
        </p:nvSpPr>
        <p:spPr/>
        <p:txBody>
          <a:bodyPr/>
          <a:lstStyle/>
          <a:p>
            <a:fld id="{971E8533-77E1-49A6-BD1B-BE83991242A0}" type="slidenum">
              <a:rPr lang="en-US" smtClean="0"/>
              <a:t>‹#›</a:t>
            </a:fld>
            <a:endParaRPr lang="en-US"/>
          </a:p>
        </p:txBody>
      </p:sp>
    </p:spTree>
    <p:extLst>
      <p:ext uri="{BB962C8B-B14F-4D97-AF65-F5344CB8AC3E}">
        <p14:creationId xmlns:p14="http://schemas.microsoft.com/office/powerpoint/2010/main" val="2388037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6E33F-0479-8938-07BE-AF9C12F713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4DE428-F06B-5548-8FCF-104C4F5462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5F297B-F112-5EF9-9508-1CD2E0DDF8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00E07-102F-898C-256D-2D9EF9FCC9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11FE9-438E-27E0-10B6-99A944C596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71FE60-B252-EEBF-1586-F8E0D7EDDE35}"/>
              </a:ext>
            </a:extLst>
          </p:cNvPr>
          <p:cNvSpPr>
            <a:spLocks noGrp="1"/>
          </p:cNvSpPr>
          <p:nvPr>
            <p:ph type="dt" sz="half" idx="10"/>
          </p:nvPr>
        </p:nvSpPr>
        <p:spPr/>
        <p:txBody>
          <a:bodyPr/>
          <a:lstStyle/>
          <a:p>
            <a:fld id="{93ED7660-2A3A-4828-959F-BD159224F1E3}" type="datetime1">
              <a:rPr lang="en-US" smtClean="0"/>
              <a:t>5/2/2025</a:t>
            </a:fld>
            <a:endParaRPr lang="en-US"/>
          </a:p>
        </p:txBody>
      </p:sp>
      <p:sp>
        <p:nvSpPr>
          <p:cNvPr id="8" name="Footer Placeholder 7">
            <a:extLst>
              <a:ext uri="{FF2B5EF4-FFF2-40B4-BE49-F238E27FC236}">
                <a16:creationId xmlns:a16="http://schemas.microsoft.com/office/drawing/2014/main" id="{7F001352-7867-D754-B686-D04C856734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4A6866-8FA1-9D1E-E37D-E3D029492BDB}"/>
              </a:ext>
            </a:extLst>
          </p:cNvPr>
          <p:cNvSpPr>
            <a:spLocks noGrp="1"/>
          </p:cNvSpPr>
          <p:nvPr>
            <p:ph type="sldNum" sz="quarter" idx="12"/>
          </p:nvPr>
        </p:nvSpPr>
        <p:spPr/>
        <p:txBody>
          <a:bodyPr/>
          <a:lstStyle/>
          <a:p>
            <a:fld id="{971E8533-77E1-49A6-BD1B-BE83991242A0}" type="slidenum">
              <a:rPr lang="en-US" smtClean="0"/>
              <a:t>‹#›</a:t>
            </a:fld>
            <a:endParaRPr lang="en-US"/>
          </a:p>
        </p:txBody>
      </p:sp>
    </p:spTree>
    <p:extLst>
      <p:ext uri="{BB962C8B-B14F-4D97-AF65-F5344CB8AC3E}">
        <p14:creationId xmlns:p14="http://schemas.microsoft.com/office/powerpoint/2010/main" val="118811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B8148-B96B-0BA8-9CE5-CDEBC711EE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F7F6B7-81AE-44FE-8DE8-208B32823C60}"/>
              </a:ext>
            </a:extLst>
          </p:cNvPr>
          <p:cNvSpPr>
            <a:spLocks noGrp="1"/>
          </p:cNvSpPr>
          <p:nvPr>
            <p:ph type="dt" sz="half" idx="10"/>
          </p:nvPr>
        </p:nvSpPr>
        <p:spPr/>
        <p:txBody>
          <a:bodyPr/>
          <a:lstStyle/>
          <a:p>
            <a:fld id="{D8895256-8D10-4F45-8667-487117B97042}" type="datetime1">
              <a:rPr lang="en-US" smtClean="0"/>
              <a:t>5/2/2025</a:t>
            </a:fld>
            <a:endParaRPr lang="en-US"/>
          </a:p>
        </p:txBody>
      </p:sp>
      <p:sp>
        <p:nvSpPr>
          <p:cNvPr id="4" name="Footer Placeholder 3">
            <a:extLst>
              <a:ext uri="{FF2B5EF4-FFF2-40B4-BE49-F238E27FC236}">
                <a16:creationId xmlns:a16="http://schemas.microsoft.com/office/drawing/2014/main" id="{AD017143-B8E4-7AD6-21E2-5A9C77DAE6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63CA34-4244-A52D-7CE8-45312FBC7ACC}"/>
              </a:ext>
            </a:extLst>
          </p:cNvPr>
          <p:cNvSpPr>
            <a:spLocks noGrp="1"/>
          </p:cNvSpPr>
          <p:nvPr>
            <p:ph type="sldNum" sz="quarter" idx="12"/>
          </p:nvPr>
        </p:nvSpPr>
        <p:spPr/>
        <p:txBody>
          <a:bodyPr/>
          <a:lstStyle/>
          <a:p>
            <a:fld id="{971E8533-77E1-49A6-BD1B-BE83991242A0}" type="slidenum">
              <a:rPr lang="en-US" smtClean="0"/>
              <a:t>‹#›</a:t>
            </a:fld>
            <a:endParaRPr lang="en-US"/>
          </a:p>
        </p:txBody>
      </p:sp>
    </p:spTree>
    <p:extLst>
      <p:ext uri="{BB962C8B-B14F-4D97-AF65-F5344CB8AC3E}">
        <p14:creationId xmlns:p14="http://schemas.microsoft.com/office/powerpoint/2010/main" val="1326426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E99F79-7E15-4C2E-C8CE-702FC59DACD7}"/>
              </a:ext>
            </a:extLst>
          </p:cNvPr>
          <p:cNvSpPr>
            <a:spLocks noGrp="1"/>
          </p:cNvSpPr>
          <p:nvPr>
            <p:ph type="dt" sz="half" idx="10"/>
          </p:nvPr>
        </p:nvSpPr>
        <p:spPr/>
        <p:txBody>
          <a:bodyPr/>
          <a:lstStyle/>
          <a:p>
            <a:fld id="{A608257B-AA67-4301-96E3-9C3412673C15}" type="datetime1">
              <a:rPr lang="en-US" smtClean="0"/>
              <a:t>5/2/2025</a:t>
            </a:fld>
            <a:endParaRPr lang="en-US"/>
          </a:p>
        </p:txBody>
      </p:sp>
      <p:sp>
        <p:nvSpPr>
          <p:cNvPr id="3" name="Footer Placeholder 2">
            <a:extLst>
              <a:ext uri="{FF2B5EF4-FFF2-40B4-BE49-F238E27FC236}">
                <a16:creationId xmlns:a16="http://schemas.microsoft.com/office/drawing/2014/main" id="{B961BE61-D203-E734-D2DB-3362BE8D1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F2B028-FBAD-FF52-AFC1-67436F43713D}"/>
              </a:ext>
            </a:extLst>
          </p:cNvPr>
          <p:cNvSpPr>
            <a:spLocks noGrp="1"/>
          </p:cNvSpPr>
          <p:nvPr>
            <p:ph type="sldNum" sz="quarter" idx="12"/>
          </p:nvPr>
        </p:nvSpPr>
        <p:spPr/>
        <p:txBody>
          <a:bodyPr/>
          <a:lstStyle/>
          <a:p>
            <a:fld id="{971E8533-77E1-49A6-BD1B-BE83991242A0}" type="slidenum">
              <a:rPr lang="en-US" smtClean="0"/>
              <a:t>‹#›</a:t>
            </a:fld>
            <a:endParaRPr lang="en-US"/>
          </a:p>
        </p:txBody>
      </p:sp>
    </p:spTree>
    <p:extLst>
      <p:ext uri="{BB962C8B-B14F-4D97-AF65-F5344CB8AC3E}">
        <p14:creationId xmlns:p14="http://schemas.microsoft.com/office/powerpoint/2010/main" val="170763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F219-8CFB-280C-7C04-197225928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E9F6C9-1E53-968F-03CD-F86B0A7631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54A12D-09B4-7100-FFF8-19EA8C1A0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5078E-F958-F23C-8623-57620406EFF8}"/>
              </a:ext>
            </a:extLst>
          </p:cNvPr>
          <p:cNvSpPr>
            <a:spLocks noGrp="1"/>
          </p:cNvSpPr>
          <p:nvPr>
            <p:ph type="dt" sz="half" idx="10"/>
          </p:nvPr>
        </p:nvSpPr>
        <p:spPr/>
        <p:txBody>
          <a:bodyPr/>
          <a:lstStyle/>
          <a:p>
            <a:fld id="{175CC7F0-76FF-4450-A4BF-0B10BFF6A256}" type="datetime1">
              <a:rPr lang="en-US" smtClean="0"/>
              <a:t>5/2/2025</a:t>
            </a:fld>
            <a:endParaRPr lang="en-US"/>
          </a:p>
        </p:txBody>
      </p:sp>
      <p:sp>
        <p:nvSpPr>
          <p:cNvPr id="6" name="Footer Placeholder 5">
            <a:extLst>
              <a:ext uri="{FF2B5EF4-FFF2-40B4-BE49-F238E27FC236}">
                <a16:creationId xmlns:a16="http://schemas.microsoft.com/office/drawing/2014/main" id="{56499188-0D61-8A21-40E5-C6AF9E505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C996C-8F1D-5E0D-7EA2-3016B68095B3}"/>
              </a:ext>
            </a:extLst>
          </p:cNvPr>
          <p:cNvSpPr>
            <a:spLocks noGrp="1"/>
          </p:cNvSpPr>
          <p:nvPr>
            <p:ph type="sldNum" sz="quarter" idx="12"/>
          </p:nvPr>
        </p:nvSpPr>
        <p:spPr/>
        <p:txBody>
          <a:bodyPr/>
          <a:lstStyle/>
          <a:p>
            <a:fld id="{971E8533-77E1-49A6-BD1B-BE83991242A0}" type="slidenum">
              <a:rPr lang="en-US" smtClean="0"/>
              <a:t>‹#›</a:t>
            </a:fld>
            <a:endParaRPr lang="en-US"/>
          </a:p>
        </p:txBody>
      </p:sp>
    </p:spTree>
    <p:extLst>
      <p:ext uri="{BB962C8B-B14F-4D97-AF65-F5344CB8AC3E}">
        <p14:creationId xmlns:p14="http://schemas.microsoft.com/office/powerpoint/2010/main" val="3085766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1ADB-46F4-9167-57FE-FB511075D0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5E9144-EAD3-9394-7D34-9711F0E061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22F9AC-0458-804B-C497-A96F54586E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462E6E-BE80-2581-02D2-E761FD451666}"/>
              </a:ext>
            </a:extLst>
          </p:cNvPr>
          <p:cNvSpPr>
            <a:spLocks noGrp="1"/>
          </p:cNvSpPr>
          <p:nvPr>
            <p:ph type="dt" sz="half" idx="10"/>
          </p:nvPr>
        </p:nvSpPr>
        <p:spPr/>
        <p:txBody>
          <a:bodyPr/>
          <a:lstStyle/>
          <a:p>
            <a:fld id="{06CFD787-C867-423C-961A-B760C8D1C970}" type="datetime1">
              <a:rPr lang="en-US" smtClean="0"/>
              <a:t>5/2/2025</a:t>
            </a:fld>
            <a:endParaRPr lang="en-US"/>
          </a:p>
        </p:txBody>
      </p:sp>
      <p:sp>
        <p:nvSpPr>
          <p:cNvPr id="6" name="Footer Placeholder 5">
            <a:extLst>
              <a:ext uri="{FF2B5EF4-FFF2-40B4-BE49-F238E27FC236}">
                <a16:creationId xmlns:a16="http://schemas.microsoft.com/office/drawing/2014/main" id="{EFF6249E-2DA1-9CDB-5782-C4C1095D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50915-7411-C2AA-07EA-701D2995360B}"/>
              </a:ext>
            </a:extLst>
          </p:cNvPr>
          <p:cNvSpPr>
            <a:spLocks noGrp="1"/>
          </p:cNvSpPr>
          <p:nvPr>
            <p:ph type="sldNum" sz="quarter" idx="12"/>
          </p:nvPr>
        </p:nvSpPr>
        <p:spPr/>
        <p:txBody>
          <a:bodyPr/>
          <a:lstStyle/>
          <a:p>
            <a:fld id="{971E8533-77E1-49A6-BD1B-BE83991242A0}" type="slidenum">
              <a:rPr lang="en-US" smtClean="0"/>
              <a:t>‹#›</a:t>
            </a:fld>
            <a:endParaRPr lang="en-US"/>
          </a:p>
        </p:txBody>
      </p:sp>
    </p:spTree>
    <p:extLst>
      <p:ext uri="{BB962C8B-B14F-4D97-AF65-F5344CB8AC3E}">
        <p14:creationId xmlns:p14="http://schemas.microsoft.com/office/powerpoint/2010/main" val="411717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190E1-9030-5402-52BF-9C79D36620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437560-43F2-B679-A8B6-DC049DA9C0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730B2-3981-AE38-595C-62D7CB516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404ADF-15FB-4236-8E3A-E130E77B18DE}" type="datetime1">
              <a:rPr lang="en-US" smtClean="0"/>
              <a:t>5/2/2025</a:t>
            </a:fld>
            <a:endParaRPr lang="en-US"/>
          </a:p>
        </p:txBody>
      </p:sp>
      <p:sp>
        <p:nvSpPr>
          <p:cNvPr id="5" name="Footer Placeholder 4">
            <a:extLst>
              <a:ext uri="{FF2B5EF4-FFF2-40B4-BE49-F238E27FC236}">
                <a16:creationId xmlns:a16="http://schemas.microsoft.com/office/drawing/2014/main" id="{48984EF6-BF7D-1C07-6EB7-522A5FCAE5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E2C43F1-98ED-5D40-EBD0-5E8E74D53A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1E8533-77E1-49A6-BD1B-BE83991242A0}" type="slidenum">
              <a:rPr lang="en-US" smtClean="0"/>
              <a:t>‹#›</a:t>
            </a:fld>
            <a:endParaRPr lang="en-US"/>
          </a:p>
        </p:txBody>
      </p:sp>
    </p:spTree>
    <p:extLst>
      <p:ext uri="{BB962C8B-B14F-4D97-AF65-F5344CB8AC3E}">
        <p14:creationId xmlns:p14="http://schemas.microsoft.com/office/powerpoint/2010/main" val="169703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1.xml"/><Relationship Id="rId5" Type="http://schemas.openxmlformats.org/officeDocument/2006/relationships/image" Target="../media/image36.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2.xml"/><Relationship Id="rId5" Type="http://schemas.openxmlformats.org/officeDocument/2006/relationships/image" Target="../media/image3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3.xml"/><Relationship Id="rId5" Type="http://schemas.openxmlformats.org/officeDocument/2006/relationships/image" Target="../media/image32.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7.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9.xml.rels><?xml version="1.0" encoding="UTF-8" standalone="yes"?>
<Relationships xmlns="http://schemas.openxmlformats.org/package/2006/relationships"><Relationship Id="rId8" Type="http://schemas.openxmlformats.org/officeDocument/2006/relationships/hyperlink" Target="https://towardsdatascience.com/interpreting-r%C2%B2-a-narrative-guide-for-the-perplexed-086a9a69c1ec/" TargetMode="External"/><Relationship Id="rId3" Type="http://schemas.openxmlformats.org/officeDocument/2006/relationships/notesSlide" Target="../notesSlides/notesSlide29.xml"/><Relationship Id="rId7" Type="http://schemas.openxmlformats.org/officeDocument/2006/relationships/hyperlink" Target="https://koshurai.medium.com/demystifying-rmsle-a-comprehensive-guide-to-root-mean-squared-logarithmic-error-661820cb292d" TargetMode="External"/><Relationship Id="rId2" Type="http://schemas.openxmlformats.org/officeDocument/2006/relationships/slideLayout" Target="../slideLayouts/slideLayout2.xml"/><Relationship Id="rId1" Type="http://schemas.openxmlformats.org/officeDocument/2006/relationships/themeOverride" Target="../theme/themeOverride23.xml"/><Relationship Id="rId6" Type="http://schemas.openxmlformats.org/officeDocument/2006/relationships/hyperlink" Target="https://www.pythonfordatascience.org/mixed-effects-regression-python/" TargetMode="External"/><Relationship Id="rId5" Type="http://schemas.openxmlformats.org/officeDocument/2006/relationships/hyperlink" Target="https://ghgprotocol.org/scope-3-calculation-guidance-2" TargetMode="External"/><Relationship Id="rId4" Type="http://schemas.openxmlformats.org/officeDocument/2006/relationships/hyperlink" Target="https://www.statology.org/how-to-interpret-mape/" TargetMode="External"/><Relationship Id="rId9" Type="http://schemas.openxmlformats.org/officeDocument/2006/relationships/hyperlink" Target="https://www.cyient.com/blog/managing-scope-3-ghg-emissions-in-the-steel-industry"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notesSlide" Target="../notesSlides/notesSlide6.xml"/><Relationship Id="rId7" Type="http://schemas.openxmlformats.org/officeDocument/2006/relationships/diagramQuickStyle" Target="../diagrams/quickStyle2.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6.png"/><Relationship Id="rId4" Type="http://schemas.openxmlformats.org/officeDocument/2006/relationships/image" Target="../media/image15.pn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000">
              <a:srgbClr val="2381B5"/>
            </a:gs>
            <a:gs pos="54000">
              <a:srgbClr val="DE8173"/>
            </a:gs>
            <a:gs pos="100000">
              <a:srgbClr val="276A94"/>
            </a:gs>
            <a:gs pos="91000">
              <a:srgbClr val="1B79A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647E-C855-995F-D388-9328407BED2A}"/>
              </a:ext>
            </a:extLst>
          </p:cNvPr>
          <p:cNvSpPr>
            <a:spLocks noGrp="1"/>
          </p:cNvSpPr>
          <p:nvPr>
            <p:ph type="ctrTitle"/>
          </p:nvPr>
        </p:nvSpPr>
        <p:spPr>
          <a:xfrm>
            <a:off x="751940" y="609599"/>
            <a:ext cx="4010559" cy="5172075"/>
          </a:xfrm>
          <a:gradFill>
            <a:gsLst>
              <a:gs pos="76000">
                <a:srgbClr val="2381B5"/>
              </a:gs>
              <a:gs pos="37000">
                <a:srgbClr val="DE8173"/>
              </a:gs>
              <a:gs pos="100000">
                <a:srgbClr val="CE8178"/>
              </a:gs>
              <a:gs pos="91000">
                <a:srgbClr val="D78175"/>
              </a:gs>
            </a:gsLst>
            <a:lin ang="5400000" scaled="1"/>
          </a:gradFill>
          <a:ln>
            <a:solidFill>
              <a:schemeClr val="accent1">
                <a:shade val="15000"/>
              </a:schemeClr>
            </a:solidFill>
          </a:ln>
        </p:spPr>
        <p:txBody>
          <a:bodyPr anchor="t">
            <a:normAutofit fontScale="90000"/>
          </a:bodyPr>
          <a:lstStyle/>
          <a:p>
            <a:r>
              <a:rPr lang="en-US" sz="4000" b="1" dirty="0">
                <a:latin typeface="Calibri" panose="020F0502020204030204" pitchFamily="34" charset="0"/>
                <a:ea typeface="Calibri" panose="020F0502020204030204" pitchFamily="34" charset="0"/>
                <a:cs typeface="Calibri" panose="020F0502020204030204" pitchFamily="34" charset="0"/>
              </a:rPr>
              <a:t>Estimating Scope 3 Emissions at Scale: A Hierarchical Linear Modeling Approach</a:t>
            </a:r>
            <a:br>
              <a:rPr lang="en-US" sz="4000" b="1" dirty="0">
                <a:latin typeface="Calibri" panose="020F0502020204030204" pitchFamily="34" charset="0"/>
                <a:ea typeface="Calibri" panose="020F0502020204030204" pitchFamily="34" charset="0"/>
                <a:cs typeface="Calibri" panose="020F0502020204030204" pitchFamily="34" charset="0"/>
              </a:rPr>
            </a:br>
            <a:br>
              <a:rPr lang="en-US" sz="4000" b="1" dirty="0">
                <a:latin typeface="Calibri" panose="020F0502020204030204" pitchFamily="34" charset="0"/>
                <a:ea typeface="Calibri" panose="020F0502020204030204" pitchFamily="34" charset="0"/>
                <a:cs typeface="Calibri" panose="020F0502020204030204" pitchFamily="34" charset="0"/>
              </a:rPr>
            </a:br>
            <a:br>
              <a:rPr lang="en-US" sz="4000" b="1" dirty="0">
                <a:latin typeface="Calibri" panose="020F0502020204030204" pitchFamily="34" charset="0"/>
                <a:ea typeface="Calibri" panose="020F0502020204030204" pitchFamily="34" charset="0"/>
                <a:cs typeface="Calibri" panose="020F0502020204030204" pitchFamily="34" charset="0"/>
              </a:rPr>
            </a:br>
            <a:r>
              <a:rPr lang="en-US" sz="1800" b="1" dirty="0">
                <a:latin typeface="Calibri" panose="020F0502020204030204" pitchFamily="34" charset="0"/>
                <a:ea typeface="Calibri" panose="020F0502020204030204" pitchFamily="34" charset="0"/>
                <a:cs typeface="Calibri" panose="020F0502020204030204" pitchFamily="34" charset="0"/>
              </a:rPr>
              <a:t>Cliff Hunt</a:t>
            </a:r>
            <a:br>
              <a:rPr lang="en-US" sz="1800" b="1" dirty="0">
                <a:latin typeface="Calibri" panose="020F0502020204030204" pitchFamily="34" charset="0"/>
                <a:ea typeface="Calibri" panose="020F0502020204030204" pitchFamily="34" charset="0"/>
                <a:cs typeface="Calibri" panose="020F0502020204030204" pitchFamily="34" charset="0"/>
              </a:rPr>
            </a:br>
            <a:r>
              <a:rPr lang="en-US" sz="1800" b="1" dirty="0">
                <a:latin typeface="Calibri" panose="020F0502020204030204" pitchFamily="34" charset="0"/>
                <a:ea typeface="Calibri" panose="020F0502020204030204" pitchFamily="34" charset="0"/>
                <a:cs typeface="Calibri" panose="020F0502020204030204" pitchFamily="34" charset="0"/>
              </a:rPr>
              <a:t>MSDS 696 Data Science Practicum II</a:t>
            </a:r>
            <a:br>
              <a:rPr lang="en-US" sz="1800" b="1" dirty="0">
                <a:latin typeface="Calibri" panose="020F0502020204030204" pitchFamily="34" charset="0"/>
                <a:ea typeface="Calibri" panose="020F0502020204030204" pitchFamily="34" charset="0"/>
                <a:cs typeface="Calibri" panose="020F0502020204030204" pitchFamily="34" charset="0"/>
              </a:rPr>
            </a:br>
            <a:r>
              <a:rPr lang="en-US" sz="1800" b="1" dirty="0">
                <a:latin typeface="Calibri" panose="020F0502020204030204" pitchFamily="34" charset="0"/>
                <a:ea typeface="Calibri" panose="020F0502020204030204" pitchFamily="34" charset="0"/>
                <a:cs typeface="Calibri" panose="020F0502020204030204" pitchFamily="34" charset="0"/>
              </a:rPr>
              <a:t>May 1, 2025</a:t>
            </a:r>
            <a:endParaRPr lang="en-US"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A diagram of a global network&#10;&#10;AI-generated content may be incorrect.">
            <a:extLst>
              <a:ext uri="{FF2B5EF4-FFF2-40B4-BE49-F238E27FC236}">
                <a16:creationId xmlns:a16="http://schemas.microsoft.com/office/drawing/2014/main" id="{6E332107-D7F2-01C0-EC6A-910AD193C9C3}"/>
              </a:ext>
            </a:extLst>
          </p:cNvPr>
          <p:cNvPicPr>
            <a:picLocks noChangeAspect="1"/>
          </p:cNvPicPr>
          <p:nvPr/>
        </p:nvPicPr>
        <p:blipFill>
          <a:blip r:embed="rId3"/>
          <a:stretch>
            <a:fillRect/>
          </a:stretch>
        </p:blipFill>
        <p:spPr>
          <a:xfrm>
            <a:off x="5315484" y="77030"/>
            <a:ext cx="6714146" cy="6714146"/>
          </a:xfrm>
          <a:prstGeom prst="rect">
            <a:avLst/>
          </a:prstGeom>
          <a:ln>
            <a:solidFill>
              <a:schemeClr val="accent1">
                <a:shade val="15000"/>
              </a:schemeClr>
            </a:solidFill>
          </a:ln>
        </p:spPr>
      </p:pic>
    </p:spTree>
    <p:extLst>
      <p:ext uri="{BB962C8B-B14F-4D97-AF65-F5344CB8AC3E}">
        <p14:creationId xmlns:p14="http://schemas.microsoft.com/office/powerpoint/2010/main" val="1990995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000">
              <a:schemeClr val="bg1">
                <a:lumMod val="85000"/>
              </a:schemeClr>
            </a:gs>
            <a:gs pos="56000">
              <a:schemeClr val="accent1">
                <a:lumMod val="40000"/>
                <a:lumOff val="60000"/>
              </a:schemeClr>
            </a:gs>
            <a:gs pos="100000">
              <a:schemeClr val="bg1">
                <a:lumMod val="85000"/>
              </a:schemeClr>
            </a:gs>
            <a:gs pos="81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1AE4-1BF1-838D-56B1-28271FA4ED77}"/>
              </a:ext>
            </a:extLst>
          </p:cNvPr>
          <p:cNvSpPr>
            <a:spLocks noGrp="1"/>
          </p:cNvSpPr>
          <p:nvPr>
            <p:ph type="title"/>
          </p:nvPr>
        </p:nvSpPr>
        <p:spPr>
          <a:xfrm>
            <a:off x="0" y="0"/>
            <a:ext cx="10515600" cy="1325563"/>
          </a:xfrm>
        </p:spPr>
        <p:txBody>
          <a:bodyPr anchor="t">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Final Data Prep</a:t>
            </a:r>
          </a:p>
        </p:txBody>
      </p:sp>
      <p:sp>
        <p:nvSpPr>
          <p:cNvPr id="3" name="Content Placeholder 2">
            <a:extLst>
              <a:ext uri="{FF2B5EF4-FFF2-40B4-BE49-F238E27FC236}">
                <a16:creationId xmlns:a16="http://schemas.microsoft.com/office/drawing/2014/main" id="{C36D6297-F8FE-1FDE-3BFB-D9244BAB4232}"/>
              </a:ext>
            </a:extLst>
          </p:cNvPr>
          <p:cNvSpPr>
            <a:spLocks noGrp="1"/>
          </p:cNvSpPr>
          <p:nvPr>
            <p:ph idx="1"/>
          </p:nvPr>
        </p:nvSpPr>
        <p:spPr>
          <a:xfrm>
            <a:off x="190566" y="592210"/>
            <a:ext cx="5216719" cy="3501226"/>
          </a:xfrm>
          <a:solidFill>
            <a:schemeClr val="bg1"/>
          </a:solidFill>
        </p:spPr>
        <p:txBody>
          <a:bodyPr>
            <a:normAutofit fontScale="25000" lnSpcReduction="20000"/>
          </a:bodyPr>
          <a:lstStyle/>
          <a:p>
            <a:endParaRPr lang="en-US" sz="1000" dirty="0"/>
          </a:p>
          <a:p>
            <a:pPr marL="0" indent="0">
              <a:lnSpc>
                <a:spcPct val="107000"/>
              </a:lnSpc>
              <a:spcAft>
                <a:spcPts val="800"/>
              </a:spcAft>
              <a:buSzPts val="1000"/>
              <a:buNone/>
              <a:tabLst>
                <a:tab pos="457200" algn="l"/>
              </a:tabLst>
            </a:pPr>
            <a:r>
              <a:rPr lang="en-US" sz="5600" b="1" kern="100" dirty="0">
                <a:effectLst/>
                <a:latin typeface="Calibri" panose="020F0502020204030204" pitchFamily="34" charset="0"/>
                <a:ea typeface="Calibri" panose="020F0502020204030204" pitchFamily="34" charset="0"/>
                <a:cs typeface="Times New Roman" panose="02020603050405020304" pitchFamily="18" charset="0"/>
              </a:rPr>
              <a:t>Scope filtering &amp; Null exclusions: </a:t>
            </a:r>
            <a:r>
              <a:rPr lang="en-US" sz="5600" kern="100" dirty="0">
                <a:effectLst/>
                <a:latin typeface="Calibri" panose="020F0502020204030204" pitchFamily="34" charset="0"/>
                <a:ea typeface="Calibri" panose="020F0502020204030204" pitchFamily="34" charset="0"/>
                <a:cs typeface="Times New Roman" panose="02020603050405020304" pitchFamily="18" charset="0"/>
              </a:rPr>
              <a:t>Kept only companies reporting non-zero Scope 3 emissions below 1×10⁹ MT CO₂ and any rows missing both Scope 1 and Scope 2 values, and those lacking core financial metrics.</a:t>
            </a:r>
          </a:p>
          <a:p>
            <a:pPr marL="0" marR="0" lvl="0" indent="0">
              <a:lnSpc>
                <a:spcPct val="107000"/>
              </a:lnSpc>
              <a:spcAft>
                <a:spcPts val="800"/>
              </a:spcAft>
              <a:buSzPts val="1000"/>
              <a:buNone/>
              <a:tabLst>
                <a:tab pos="457200" algn="l"/>
              </a:tabLst>
            </a:pPr>
            <a:r>
              <a:rPr lang="en-US" sz="5600" b="1" kern="100" dirty="0">
                <a:effectLst/>
                <a:latin typeface="Calibri" panose="020F0502020204030204" pitchFamily="34" charset="0"/>
                <a:ea typeface="Calibri" panose="020F0502020204030204" pitchFamily="34" charset="0"/>
                <a:cs typeface="Times New Roman" panose="02020603050405020304" pitchFamily="18" charset="0"/>
              </a:rPr>
              <a:t>Log transformations: </a:t>
            </a:r>
            <a:r>
              <a:rPr lang="en-US" sz="5600" kern="100" dirty="0">
                <a:effectLst/>
                <a:latin typeface="Calibri" panose="020F0502020204030204" pitchFamily="34" charset="0"/>
                <a:ea typeface="Calibri" panose="020F0502020204030204" pitchFamily="34" charset="0"/>
                <a:cs typeface="Times New Roman" panose="02020603050405020304" pitchFamily="18" charset="0"/>
              </a:rPr>
              <a:t>Applied signed log to all numeric features, including revenues, assets, and total emissions, to reduce skew.</a:t>
            </a:r>
          </a:p>
          <a:p>
            <a:pPr marL="0" marR="0" lvl="0" indent="0">
              <a:lnSpc>
                <a:spcPct val="107000"/>
              </a:lnSpc>
              <a:spcAft>
                <a:spcPts val="800"/>
              </a:spcAft>
              <a:buSzPts val="1000"/>
              <a:buNone/>
              <a:tabLst>
                <a:tab pos="457200" algn="l"/>
              </a:tabLst>
            </a:pPr>
            <a:r>
              <a:rPr lang="en-US" sz="5600" b="1" kern="100" dirty="0">
                <a:effectLst/>
                <a:latin typeface="Calibri" panose="020F0502020204030204" pitchFamily="34" charset="0"/>
                <a:ea typeface="Calibri" panose="020F0502020204030204" pitchFamily="34" charset="0"/>
                <a:cs typeface="Times New Roman" panose="02020603050405020304" pitchFamily="18" charset="0"/>
              </a:rPr>
              <a:t>Target winsorization: </a:t>
            </a:r>
            <a:r>
              <a:rPr lang="en-US" sz="5600" kern="100" dirty="0">
                <a:effectLst/>
                <a:latin typeface="Calibri" panose="020F0502020204030204" pitchFamily="34" charset="0"/>
                <a:ea typeface="Calibri" panose="020F0502020204030204" pitchFamily="34" charset="0"/>
                <a:cs typeface="Times New Roman" panose="02020603050405020304" pitchFamily="18" charset="0"/>
              </a:rPr>
              <a:t>Capped the highest 1 % of Scope 3 values before re-applying a log transform to stabilize the distribution.</a:t>
            </a:r>
          </a:p>
          <a:p>
            <a:pPr marL="0" marR="0" lvl="0" indent="0">
              <a:lnSpc>
                <a:spcPct val="107000"/>
              </a:lnSpc>
              <a:spcAft>
                <a:spcPts val="800"/>
              </a:spcAft>
              <a:buSzPts val="1000"/>
              <a:buNone/>
              <a:tabLst>
                <a:tab pos="457200" algn="l"/>
              </a:tabLst>
            </a:pPr>
            <a:r>
              <a:rPr lang="en-US" sz="5600" b="1" kern="100" dirty="0">
                <a:effectLst/>
                <a:latin typeface="Calibri" panose="020F0502020204030204" pitchFamily="34" charset="0"/>
                <a:ea typeface="Calibri" panose="020F0502020204030204" pitchFamily="34" charset="0"/>
                <a:cs typeface="Times New Roman" panose="02020603050405020304" pitchFamily="18" charset="0"/>
              </a:rPr>
              <a:t>Final output: </a:t>
            </a:r>
            <a:r>
              <a:rPr lang="en-US" sz="5600" kern="100" dirty="0">
                <a:effectLst/>
                <a:latin typeface="Calibri" panose="020F0502020204030204" pitchFamily="34" charset="0"/>
                <a:ea typeface="Calibri" panose="020F0502020204030204" pitchFamily="34" charset="0"/>
                <a:cs typeface="Times New Roman" panose="02020603050405020304" pitchFamily="18" charset="0"/>
              </a:rPr>
              <a:t>Produced a model-ready Dataframe with ~14 log-scaled financial/emissions features and 5 encoded categorical variables.</a:t>
            </a:r>
          </a:p>
          <a:p>
            <a:pPr marL="0" marR="0" lvl="0" indent="0">
              <a:lnSpc>
                <a:spcPct val="107000"/>
              </a:lnSpc>
              <a:spcAft>
                <a:spcPts val="800"/>
              </a:spcAft>
              <a:buSzPts val="1000"/>
              <a:buNone/>
              <a:tabLst>
                <a:tab pos="457200" algn="l"/>
              </a:tabLst>
            </a:pPr>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Code Reference:  Final_Data_Prep.ipynb</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F1EFE25-E25A-DCA6-7490-B3BFC347EC33}"/>
              </a:ext>
            </a:extLst>
          </p:cNvPr>
          <p:cNvSpPr>
            <a:spLocks noGrp="1"/>
          </p:cNvSpPr>
          <p:nvPr>
            <p:ph type="sldNum" sz="quarter" idx="12"/>
          </p:nvPr>
        </p:nvSpPr>
        <p:spPr/>
        <p:txBody>
          <a:bodyPr/>
          <a:lstStyle/>
          <a:p>
            <a:fld id="{971E8533-77E1-49A6-BD1B-BE83991242A0}" type="slidenum">
              <a:rPr lang="en-US" smtClean="0"/>
              <a:t>10</a:t>
            </a:fld>
            <a:endParaRPr lang="en-US"/>
          </a:p>
        </p:txBody>
      </p:sp>
      <p:pic>
        <p:nvPicPr>
          <p:cNvPr id="5" name="Picture 4">
            <a:extLst>
              <a:ext uri="{FF2B5EF4-FFF2-40B4-BE49-F238E27FC236}">
                <a16:creationId xmlns:a16="http://schemas.microsoft.com/office/drawing/2014/main" id="{92A75C93-5D4F-B8D6-5EB3-704AA8DE1F17}"/>
              </a:ext>
            </a:extLst>
          </p:cNvPr>
          <p:cNvPicPr>
            <a:picLocks noChangeAspect="1"/>
          </p:cNvPicPr>
          <p:nvPr/>
        </p:nvPicPr>
        <p:blipFill>
          <a:blip r:embed="rId4"/>
          <a:stretch>
            <a:fillRect/>
          </a:stretch>
        </p:blipFill>
        <p:spPr>
          <a:xfrm>
            <a:off x="544262" y="4243225"/>
            <a:ext cx="5216720" cy="2316754"/>
          </a:xfrm>
          <a:prstGeom prst="rect">
            <a:avLst/>
          </a:prstGeom>
          <a:ln>
            <a:solidFill>
              <a:schemeClr val="accent1"/>
            </a:solidFill>
          </a:ln>
        </p:spPr>
      </p:pic>
      <p:pic>
        <p:nvPicPr>
          <p:cNvPr id="11" name="Picture 10">
            <a:extLst>
              <a:ext uri="{FF2B5EF4-FFF2-40B4-BE49-F238E27FC236}">
                <a16:creationId xmlns:a16="http://schemas.microsoft.com/office/drawing/2014/main" id="{88D33BAE-96B8-407A-E1C7-181FC0C9FEF6}"/>
              </a:ext>
            </a:extLst>
          </p:cNvPr>
          <p:cNvPicPr>
            <a:picLocks noChangeAspect="1"/>
          </p:cNvPicPr>
          <p:nvPr/>
        </p:nvPicPr>
        <p:blipFill>
          <a:blip r:embed="rId5"/>
          <a:stretch>
            <a:fillRect/>
          </a:stretch>
        </p:blipFill>
        <p:spPr>
          <a:xfrm>
            <a:off x="5596331" y="723965"/>
            <a:ext cx="5473867" cy="2177533"/>
          </a:xfrm>
          <a:prstGeom prst="rect">
            <a:avLst/>
          </a:prstGeom>
        </p:spPr>
      </p:pic>
      <p:pic>
        <p:nvPicPr>
          <p:cNvPr id="13" name="Picture 12">
            <a:extLst>
              <a:ext uri="{FF2B5EF4-FFF2-40B4-BE49-F238E27FC236}">
                <a16:creationId xmlns:a16="http://schemas.microsoft.com/office/drawing/2014/main" id="{79665616-B8A9-68AF-A4EB-D578E1FCBF74}"/>
              </a:ext>
            </a:extLst>
          </p:cNvPr>
          <p:cNvPicPr>
            <a:picLocks noChangeAspect="1"/>
          </p:cNvPicPr>
          <p:nvPr/>
        </p:nvPicPr>
        <p:blipFill>
          <a:blip r:embed="rId6"/>
          <a:stretch>
            <a:fillRect/>
          </a:stretch>
        </p:blipFill>
        <p:spPr>
          <a:xfrm>
            <a:off x="7754484" y="3130098"/>
            <a:ext cx="3408767" cy="1723974"/>
          </a:xfrm>
          <a:prstGeom prst="rect">
            <a:avLst/>
          </a:prstGeom>
          <a:ln>
            <a:solidFill>
              <a:schemeClr val="accent1"/>
            </a:solidFill>
          </a:ln>
        </p:spPr>
      </p:pic>
      <p:pic>
        <p:nvPicPr>
          <p:cNvPr id="2050" name="Picture 2">
            <a:extLst>
              <a:ext uri="{FF2B5EF4-FFF2-40B4-BE49-F238E27FC236}">
                <a16:creationId xmlns:a16="http://schemas.microsoft.com/office/drawing/2014/main" id="{8179BA3F-6CFC-91C3-08C1-0FE999D85F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4612" y="4947979"/>
            <a:ext cx="2490751" cy="154489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ED3169BE-F039-8176-065D-76E287045DF5}"/>
              </a:ext>
            </a:extLst>
          </p:cNvPr>
          <p:cNvCxnSpPr>
            <a:cxnSpLocks/>
          </p:cNvCxnSpPr>
          <p:nvPr/>
        </p:nvCxnSpPr>
        <p:spPr>
          <a:xfrm>
            <a:off x="5791186" y="5989646"/>
            <a:ext cx="2542079" cy="7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0569EBE-A619-F070-BCE3-2046F7BC2841}"/>
              </a:ext>
            </a:extLst>
          </p:cNvPr>
          <p:cNvCxnSpPr>
            <a:cxnSpLocks/>
          </p:cNvCxnSpPr>
          <p:nvPr/>
        </p:nvCxnSpPr>
        <p:spPr>
          <a:xfrm flipV="1">
            <a:off x="5791186" y="4215691"/>
            <a:ext cx="1963298" cy="307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E4E8152-6B6D-6C67-C049-3E3E827A8E8F}"/>
              </a:ext>
            </a:extLst>
          </p:cNvPr>
          <p:cNvSpPr txBox="1"/>
          <p:nvPr/>
        </p:nvSpPr>
        <p:spPr>
          <a:xfrm>
            <a:off x="5851595" y="3966226"/>
            <a:ext cx="1643974" cy="276999"/>
          </a:xfrm>
          <a:prstGeom prst="rect">
            <a:avLst/>
          </a:prstGeom>
          <a:noFill/>
        </p:spPr>
        <p:txBody>
          <a:bodyPr wrap="square" rtlCol="0">
            <a:spAutoFit/>
          </a:bodyPr>
          <a:lstStyle/>
          <a:p>
            <a:r>
              <a:rPr lang="en-US" sz="1200" dirty="0"/>
              <a:t>Possible features</a:t>
            </a:r>
          </a:p>
        </p:txBody>
      </p:sp>
      <p:sp>
        <p:nvSpPr>
          <p:cNvPr id="20" name="TextBox 19">
            <a:extLst>
              <a:ext uri="{FF2B5EF4-FFF2-40B4-BE49-F238E27FC236}">
                <a16:creationId xmlns:a16="http://schemas.microsoft.com/office/drawing/2014/main" id="{9C422CBC-E298-4AFE-B837-FB15A6E3F5F5}"/>
              </a:ext>
            </a:extLst>
          </p:cNvPr>
          <p:cNvSpPr txBox="1"/>
          <p:nvPr/>
        </p:nvSpPr>
        <p:spPr>
          <a:xfrm>
            <a:off x="6201336" y="5720427"/>
            <a:ext cx="1908234" cy="276999"/>
          </a:xfrm>
          <a:prstGeom prst="rect">
            <a:avLst/>
          </a:prstGeom>
          <a:noFill/>
        </p:spPr>
        <p:txBody>
          <a:bodyPr wrap="square" rtlCol="0">
            <a:spAutoFit/>
          </a:bodyPr>
          <a:lstStyle/>
          <a:p>
            <a:r>
              <a:rPr lang="en-US" sz="1200" b="1" dirty="0"/>
              <a:t>Target Scope 3 values</a:t>
            </a:r>
          </a:p>
        </p:txBody>
      </p:sp>
    </p:spTree>
    <p:extLst>
      <p:ext uri="{BB962C8B-B14F-4D97-AF65-F5344CB8AC3E}">
        <p14:creationId xmlns:p14="http://schemas.microsoft.com/office/powerpoint/2010/main" val="350012443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000">
              <a:schemeClr val="bg1">
                <a:lumMod val="85000"/>
              </a:schemeClr>
            </a:gs>
            <a:gs pos="56000">
              <a:schemeClr val="accent1">
                <a:lumMod val="40000"/>
                <a:lumOff val="60000"/>
              </a:schemeClr>
            </a:gs>
            <a:gs pos="100000">
              <a:schemeClr val="bg1">
                <a:lumMod val="85000"/>
              </a:schemeClr>
            </a:gs>
            <a:gs pos="81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7154-72CB-17B7-CF7E-49B51FEEB859}"/>
              </a:ext>
            </a:extLst>
          </p:cNvPr>
          <p:cNvSpPr>
            <a:spLocks noGrp="1"/>
          </p:cNvSpPr>
          <p:nvPr>
            <p:ph type="title"/>
          </p:nvPr>
        </p:nvSpPr>
        <p:spPr>
          <a:xfrm>
            <a:off x="0" y="0"/>
            <a:ext cx="10341864" cy="522733"/>
          </a:xfrm>
        </p:spPr>
        <p:txBody>
          <a:bodyPr anchor="t" anchorCtr="0">
            <a:no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Pre-Modeling Data Inspection</a:t>
            </a:r>
          </a:p>
        </p:txBody>
      </p:sp>
      <p:sp>
        <p:nvSpPr>
          <p:cNvPr id="6" name="Content Placeholder 5">
            <a:extLst>
              <a:ext uri="{FF2B5EF4-FFF2-40B4-BE49-F238E27FC236}">
                <a16:creationId xmlns:a16="http://schemas.microsoft.com/office/drawing/2014/main" id="{AB2D689E-DA05-681D-E11E-82F67D185656}"/>
              </a:ext>
            </a:extLst>
          </p:cNvPr>
          <p:cNvSpPr>
            <a:spLocks noGrp="1"/>
          </p:cNvSpPr>
          <p:nvPr>
            <p:ph idx="1"/>
          </p:nvPr>
        </p:nvSpPr>
        <p:spPr>
          <a:xfrm>
            <a:off x="222737" y="768600"/>
            <a:ext cx="3678158" cy="3126834"/>
          </a:xfrm>
          <a:solidFill>
            <a:schemeClr val="bg1"/>
          </a:solidFill>
          <a:ln>
            <a:solidFill>
              <a:schemeClr val="accent1">
                <a:shade val="15000"/>
              </a:schemeClr>
            </a:solidFill>
          </a:ln>
        </p:spPr>
        <p:txBody>
          <a:bodyPr>
            <a:normAutofit fontScale="92500" lnSpcReduction="20000"/>
          </a:bodyPr>
          <a:lstStyle/>
          <a:p>
            <a:pPr marL="0" marR="0" lvl="0" indent="0">
              <a:buSzPts val="1000"/>
              <a:buNone/>
              <a:tabLst>
                <a:tab pos="457200" algn="l"/>
              </a:tabLst>
            </a:pPr>
            <a:r>
              <a:rPr lang="en-US" sz="1600" dirty="0">
                <a:effectLst/>
                <a:latin typeface="Times New Roman" panose="02020603050405020304" pitchFamily="18" charset="0"/>
                <a:ea typeface="Times New Roman" panose="02020603050405020304" pitchFamily="18" charset="0"/>
              </a:rPr>
              <a:t>After data preparation, we can directly compare sample sizes and distributional characteristics to the previously published analysis.</a:t>
            </a:r>
          </a:p>
          <a:p>
            <a:pPr marL="0" marR="0" lvl="0" indent="0">
              <a:buSzPts val="1000"/>
              <a:buNone/>
              <a:tabLst>
                <a:tab pos="457200" algn="l"/>
              </a:tabLst>
            </a:pPr>
            <a:r>
              <a:rPr lang="en-US" sz="1600" dirty="0">
                <a:effectLst/>
                <a:latin typeface="Times New Roman" panose="02020603050405020304" pitchFamily="18" charset="0"/>
                <a:ea typeface="Times New Roman" panose="02020603050405020304" pitchFamily="18" charset="0"/>
              </a:rPr>
              <a:t>That analysis was also a CDP-derived GHG emissions dataset that contained just over 9,000 records, versus roughly 84,000 observations in our current set.</a:t>
            </a:r>
          </a:p>
          <a:p>
            <a:pPr marL="0" marR="0" lvl="0" indent="0">
              <a:buSzPts val="1000"/>
              <a:buNone/>
              <a:tabLst>
                <a:tab pos="457200" algn="l"/>
              </a:tabLst>
            </a:pPr>
            <a:r>
              <a:rPr lang="en-US" sz="1600" dirty="0">
                <a:effectLst/>
                <a:latin typeface="Times New Roman" panose="02020603050405020304" pitchFamily="18" charset="0"/>
                <a:ea typeface="Times New Roman" panose="02020603050405020304" pitchFamily="18" charset="0"/>
              </a:rPr>
              <a:t>Although several financial metrics overlap between the two datasets, each includes unique variables as well so not the same feature set.</a:t>
            </a:r>
          </a:p>
          <a:p>
            <a:pPr marL="0" marR="0" lvl="0" indent="0">
              <a:buSzPts val="1000"/>
              <a:buNone/>
              <a:tabLst>
                <a:tab pos="457200" algn="l"/>
              </a:tabLst>
            </a:pPr>
            <a:r>
              <a:rPr lang="en-US" sz="1600" dirty="0">
                <a:effectLst/>
                <a:latin typeface="Times New Roman" panose="02020603050405020304" pitchFamily="18" charset="0"/>
                <a:ea typeface="Times New Roman" panose="02020603050405020304" pitchFamily="18" charset="0"/>
              </a:rPr>
              <a:t>The previous CDP-based approach also incorporated Scope 1 and Scope 2 emissions as predictors and applies log transformations to all features and the target.</a:t>
            </a:r>
          </a:p>
        </p:txBody>
      </p:sp>
      <p:sp>
        <p:nvSpPr>
          <p:cNvPr id="3" name="Slide Number Placeholder 2">
            <a:extLst>
              <a:ext uri="{FF2B5EF4-FFF2-40B4-BE49-F238E27FC236}">
                <a16:creationId xmlns:a16="http://schemas.microsoft.com/office/drawing/2014/main" id="{9FE3E4A1-A2D6-166E-E529-1B49187E8D59}"/>
              </a:ext>
            </a:extLst>
          </p:cNvPr>
          <p:cNvSpPr>
            <a:spLocks noGrp="1"/>
          </p:cNvSpPr>
          <p:nvPr>
            <p:ph type="sldNum" sz="quarter" idx="12"/>
          </p:nvPr>
        </p:nvSpPr>
        <p:spPr/>
        <p:txBody>
          <a:bodyPr/>
          <a:lstStyle/>
          <a:p>
            <a:fld id="{971E8533-77E1-49A6-BD1B-BE83991242A0}" type="slidenum">
              <a:rPr lang="en-US" smtClean="0"/>
              <a:t>11</a:t>
            </a:fld>
            <a:endParaRPr lang="en-US"/>
          </a:p>
        </p:txBody>
      </p:sp>
      <p:pic>
        <p:nvPicPr>
          <p:cNvPr id="12" name="Picture 11">
            <a:extLst>
              <a:ext uri="{FF2B5EF4-FFF2-40B4-BE49-F238E27FC236}">
                <a16:creationId xmlns:a16="http://schemas.microsoft.com/office/drawing/2014/main" id="{110BC8EF-CA1C-2B54-52F7-10D7C3015E8E}"/>
              </a:ext>
            </a:extLst>
          </p:cNvPr>
          <p:cNvPicPr>
            <a:picLocks noChangeAspect="1"/>
          </p:cNvPicPr>
          <p:nvPr/>
        </p:nvPicPr>
        <p:blipFill>
          <a:blip r:embed="rId4"/>
          <a:stretch>
            <a:fillRect/>
          </a:stretch>
        </p:blipFill>
        <p:spPr>
          <a:xfrm>
            <a:off x="164696" y="4141301"/>
            <a:ext cx="6534869" cy="2042147"/>
          </a:xfrm>
          <a:prstGeom prst="rect">
            <a:avLst/>
          </a:prstGeom>
          <a:ln w="12700">
            <a:solidFill>
              <a:schemeClr val="tx1"/>
            </a:solidFill>
          </a:ln>
        </p:spPr>
      </p:pic>
      <p:pic>
        <p:nvPicPr>
          <p:cNvPr id="14" name="Picture 13">
            <a:extLst>
              <a:ext uri="{FF2B5EF4-FFF2-40B4-BE49-F238E27FC236}">
                <a16:creationId xmlns:a16="http://schemas.microsoft.com/office/drawing/2014/main" id="{C44DE0D0-F3D4-7900-A1E0-B9630C56C974}"/>
              </a:ext>
            </a:extLst>
          </p:cNvPr>
          <p:cNvPicPr>
            <a:picLocks noChangeAspect="1"/>
          </p:cNvPicPr>
          <p:nvPr/>
        </p:nvPicPr>
        <p:blipFill>
          <a:blip r:embed="rId5"/>
          <a:stretch>
            <a:fillRect/>
          </a:stretch>
        </p:blipFill>
        <p:spPr>
          <a:xfrm>
            <a:off x="7180363" y="4013803"/>
            <a:ext cx="4576503" cy="2145346"/>
          </a:xfrm>
          <a:prstGeom prst="rect">
            <a:avLst/>
          </a:prstGeom>
          <a:ln w="12700">
            <a:solidFill>
              <a:schemeClr val="accent1"/>
            </a:solidFill>
          </a:ln>
        </p:spPr>
      </p:pic>
      <p:sp>
        <p:nvSpPr>
          <p:cNvPr id="11" name="Arrow: Down 10">
            <a:extLst>
              <a:ext uri="{FF2B5EF4-FFF2-40B4-BE49-F238E27FC236}">
                <a16:creationId xmlns:a16="http://schemas.microsoft.com/office/drawing/2014/main" id="{284C01A3-AB76-F1C3-72B5-F3CC5FD10F7D}"/>
              </a:ext>
            </a:extLst>
          </p:cNvPr>
          <p:cNvSpPr/>
          <p:nvPr/>
        </p:nvSpPr>
        <p:spPr>
          <a:xfrm>
            <a:off x="5505651" y="3610624"/>
            <a:ext cx="237365" cy="5306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A0054819-621D-EDD2-0FB0-F80A87030A1A}"/>
              </a:ext>
            </a:extLst>
          </p:cNvPr>
          <p:cNvSpPr/>
          <p:nvPr/>
        </p:nvSpPr>
        <p:spPr>
          <a:xfrm>
            <a:off x="9401176" y="3453580"/>
            <a:ext cx="304804" cy="5306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58885F-8016-1520-5CBD-C619822069E3}"/>
              </a:ext>
            </a:extLst>
          </p:cNvPr>
          <p:cNvPicPr>
            <a:picLocks noChangeAspect="1"/>
          </p:cNvPicPr>
          <p:nvPr/>
        </p:nvPicPr>
        <p:blipFill>
          <a:blip r:embed="rId6"/>
          <a:stretch>
            <a:fillRect/>
          </a:stretch>
        </p:blipFill>
        <p:spPr>
          <a:xfrm>
            <a:off x="7803368" y="1081969"/>
            <a:ext cx="3500420" cy="2378334"/>
          </a:xfrm>
          <a:prstGeom prst="rect">
            <a:avLst/>
          </a:prstGeom>
          <a:ln w="6350">
            <a:solidFill>
              <a:schemeClr val="tx1"/>
            </a:solidFill>
          </a:ln>
        </p:spPr>
      </p:pic>
      <p:pic>
        <p:nvPicPr>
          <p:cNvPr id="10" name="Picture 9">
            <a:extLst>
              <a:ext uri="{FF2B5EF4-FFF2-40B4-BE49-F238E27FC236}">
                <a16:creationId xmlns:a16="http://schemas.microsoft.com/office/drawing/2014/main" id="{F64B7129-56A8-BAB9-F25F-6146A4EFB0AB}"/>
              </a:ext>
            </a:extLst>
          </p:cNvPr>
          <p:cNvPicPr>
            <a:picLocks noChangeAspect="1"/>
          </p:cNvPicPr>
          <p:nvPr/>
        </p:nvPicPr>
        <p:blipFill>
          <a:blip r:embed="rId7"/>
          <a:stretch>
            <a:fillRect/>
          </a:stretch>
        </p:blipFill>
        <p:spPr>
          <a:xfrm>
            <a:off x="4305299" y="1072147"/>
            <a:ext cx="2936423" cy="2538477"/>
          </a:xfrm>
          <a:prstGeom prst="rect">
            <a:avLst/>
          </a:prstGeom>
          <a:ln w="12700">
            <a:solidFill>
              <a:schemeClr val="tx1"/>
            </a:solidFill>
          </a:ln>
        </p:spPr>
      </p:pic>
      <p:sp>
        <p:nvSpPr>
          <p:cNvPr id="4" name="TextBox 3">
            <a:extLst>
              <a:ext uri="{FF2B5EF4-FFF2-40B4-BE49-F238E27FC236}">
                <a16:creationId xmlns:a16="http://schemas.microsoft.com/office/drawing/2014/main" id="{35625238-F1F8-1AE6-964D-E517B0B6A3D7}"/>
              </a:ext>
            </a:extLst>
          </p:cNvPr>
          <p:cNvSpPr txBox="1"/>
          <p:nvPr/>
        </p:nvSpPr>
        <p:spPr>
          <a:xfrm>
            <a:off x="4350288" y="698851"/>
            <a:ext cx="2785456"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Serafeim &amp; Caicedo dataset </a:t>
            </a:r>
            <a:endParaRPr lang="en-US" dirty="0"/>
          </a:p>
        </p:txBody>
      </p:sp>
      <p:sp>
        <p:nvSpPr>
          <p:cNvPr id="5" name="TextBox 4">
            <a:extLst>
              <a:ext uri="{FF2B5EF4-FFF2-40B4-BE49-F238E27FC236}">
                <a16:creationId xmlns:a16="http://schemas.microsoft.com/office/drawing/2014/main" id="{32C087DA-272B-AD99-5BFC-EE52F623D238}"/>
              </a:ext>
            </a:extLst>
          </p:cNvPr>
          <p:cNvSpPr txBox="1"/>
          <p:nvPr/>
        </p:nvSpPr>
        <p:spPr>
          <a:xfrm>
            <a:off x="8152086" y="553013"/>
            <a:ext cx="2973110" cy="523220"/>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CDP 2013–23; Scope 1 &amp; 2 / financial variables / no zeros / </a:t>
            </a:r>
            <a:r>
              <a:rPr lang="en-US" sz="1400" b="1" i="1" dirty="0">
                <a:latin typeface="Calibri" panose="020F0502020204030204" pitchFamily="34" charset="0"/>
                <a:ea typeface="Calibri" panose="020F0502020204030204" pitchFamily="34" charset="0"/>
                <a:cs typeface="Calibri" panose="020F0502020204030204" pitchFamily="34" charset="0"/>
              </a:rPr>
              <a:t>winsorized</a:t>
            </a:r>
            <a:endParaRPr lang="en-US" sz="1400" b="1" dirty="0"/>
          </a:p>
        </p:txBody>
      </p:sp>
    </p:spTree>
    <p:extLst>
      <p:ext uri="{BB962C8B-B14F-4D97-AF65-F5344CB8AC3E}">
        <p14:creationId xmlns:p14="http://schemas.microsoft.com/office/powerpoint/2010/main" val="153739340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000">
              <a:schemeClr val="bg1">
                <a:lumMod val="85000"/>
              </a:schemeClr>
            </a:gs>
            <a:gs pos="56000">
              <a:schemeClr val="accent2">
                <a:lumMod val="20000"/>
                <a:lumOff val="80000"/>
              </a:schemeClr>
            </a:gs>
            <a:gs pos="100000">
              <a:schemeClr val="bg1">
                <a:lumMod val="85000"/>
              </a:schemeClr>
            </a:gs>
            <a:gs pos="81000">
              <a:schemeClr val="bg1">
                <a:lumMod val="85000"/>
              </a:schemeClr>
            </a:gs>
          </a:gsLst>
          <a:lin ang="5400000" scaled="1"/>
        </a:gradFill>
        <a:effectLst/>
      </p:bgPr>
    </p:bg>
    <p:spTree>
      <p:nvGrpSpPr>
        <p:cNvPr id="1" name="">
          <a:extLst>
            <a:ext uri="{FF2B5EF4-FFF2-40B4-BE49-F238E27FC236}">
              <a16:creationId xmlns:a16="http://schemas.microsoft.com/office/drawing/2014/main" id="{11E2BB62-E86F-CFB8-DCFB-8B56C43A9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41E08-B5B3-74ED-514E-2FCF1843B151}"/>
              </a:ext>
            </a:extLst>
          </p:cNvPr>
          <p:cNvSpPr>
            <a:spLocks noGrp="1"/>
          </p:cNvSpPr>
          <p:nvPr>
            <p:ph type="title"/>
          </p:nvPr>
        </p:nvSpPr>
        <p:spPr>
          <a:xfrm>
            <a:off x="0" y="8206"/>
            <a:ext cx="10515600" cy="1088290"/>
          </a:xfrm>
        </p:spPr>
        <p:txBody>
          <a:bodyPr anchor="t">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Adaboost</a:t>
            </a:r>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 Modeling &amp; Workflow</a:t>
            </a:r>
            <a:endParaRPr lang="en-US" sz="3200" dirty="0"/>
          </a:p>
        </p:txBody>
      </p:sp>
      <p:sp>
        <p:nvSpPr>
          <p:cNvPr id="3" name="Content Placeholder 2">
            <a:extLst>
              <a:ext uri="{FF2B5EF4-FFF2-40B4-BE49-F238E27FC236}">
                <a16:creationId xmlns:a16="http://schemas.microsoft.com/office/drawing/2014/main" id="{3D3C837F-1069-6022-3067-208FC3B9E8A6}"/>
              </a:ext>
            </a:extLst>
          </p:cNvPr>
          <p:cNvSpPr>
            <a:spLocks noGrp="1"/>
          </p:cNvSpPr>
          <p:nvPr>
            <p:ph idx="1"/>
          </p:nvPr>
        </p:nvSpPr>
        <p:spPr>
          <a:xfrm>
            <a:off x="260686" y="1151037"/>
            <a:ext cx="4065360" cy="4980255"/>
          </a:xfrm>
          <a:solidFill>
            <a:schemeClr val="accent1">
              <a:lumMod val="20000"/>
              <a:lumOff val="80000"/>
            </a:schemeClr>
          </a:solidFill>
          <a:ln>
            <a:solidFill>
              <a:schemeClr val="accent1">
                <a:shade val="15000"/>
              </a:schemeClr>
            </a:solidFill>
          </a:ln>
        </p:spPr>
        <p:txBody>
          <a:bodyPr>
            <a:normAutofit lnSpcReduction="10000"/>
          </a:bodyPr>
          <a:lstStyle/>
          <a:p>
            <a:pPr marL="0" marR="0" lvl="0" indent="0">
              <a:buSzPts val="1000"/>
              <a:buNone/>
              <a:tabLst>
                <a:tab pos="457200" algn="l"/>
              </a:tabLst>
            </a:pPr>
            <a:r>
              <a:rPr lang="en-US" sz="2000" b="1" dirty="0">
                <a:latin typeface="Calibri" panose="020F0502020204030204" pitchFamily="34" charset="0"/>
                <a:ea typeface="Calibri" panose="020F0502020204030204" pitchFamily="34" charset="0"/>
                <a:cs typeface="Calibri" panose="020F0502020204030204" pitchFamily="34" charset="0"/>
              </a:rPr>
              <a:t>AdaBoost</a:t>
            </a:r>
            <a:r>
              <a:rPr lang="en-US" sz="2000" dirty="0">
                <a:latin typeface="Calibri" panose="020F0502020204030204" pitchFamily="34" charset="0"/>
                <a:ea typeface="Calibri" panose="020F0502020204030204" pitchFamily="34" charset="0"/>
                <a:cs typeface="Calibri" panose="020F0502020204030204" pitchFamily="34" charset="0"/>
              </a:rPr>
              <a:t> (from the </a:t>
            </a:r>
            <a:r>
              <a:rPr lang="en-US" sz="2000" b="1" dirty="0">
                <a:latin typeface="Calibri" panose="020F0502020204030204" pitchFamily="34" charset="0"/>
                <a:ea typeface="Calibri" panose="020F0502020204030204" pitchFamily="34" charset="0"/>
                <a:cs typeface="Calibri" panose="020F0502020204030204" pitchFamily="34" charset="0"/>
              </a:rPr>
              <a:t>sklearn.ensemble </a:t>
            </a:r>
            <a:r>
              <a:rPr lang="en-US" sz="2000" dirty="0">
                <a:latin typeface="Calibri" panose="020F0502020204030204" pitchFamily="34" charset="0"/>
                <a:ea typeface="Calibri" panose="020F0502020204030204" pitchFamily="34" charset="0"/>
                <a:cs typeface="Calibri" panose="020F0502020204030204" pitchFamily="34" charset="0"/>
              </a:rPr>
              <a:t>library) sequentially fits shallow trees to correct prior errors and combines them via weighted voting.</a:t>
            </a:r>
            <a:endParaRPr lang="en-US" sz="2000" b="1"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buSzPts val="1000"/>
              <a:buNone/>
              <a:tabLst>
                <a:tab pos="457200" algn="l"/>
              </a:tabLst>
            </a:pPr>
            <a:r>
              <a:rPr lang="en-US" sz="2000" b="1" dirty="0">
                <a:effectLst/>
                <a:latin typeface="Calibri" panose="020F0502020204030204" pitchFamily="34" charset="0"/>
                <a:ea typeface="Calibri" panose="020F0502020204030204" pitchFamily="34" charset="0"/>
                <a:cs typeface="Calibri" panose="020F0502020204030204" pitchFamily="34" charset="0"/>
              </a:rPr>
              <a:t>Pros</a:t>
            </a:r>
            <a:r>
              <a:rPr lang="en-US" sz="1600" b="1" dirty="0">
                <a:effectLst/>
                <a:latin typeface="Calibri" panose="020F0502020204030204" pitchFamily="34" charset="0"/>
                <a:ea typeface="Calibri" panose="020F0502020204030204" pitchFamily="34" charset="0"/>
                <a:cs typeface="Calibri" panose="020F0502020204030204" pitchFamily="34" charset="0"/>
              </a:rPr>
              <a:t>:    </a:t>
            </a:r>
          </a:p>
          <a:p>
            <a:pPr lvl="1">
              <a:buSzPts val="1000"/>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Captures complex non-linearities by re-weighting errors each round   </a:t>
            </a:r>
          </a:p>
          <a:p>
            <a:pPr lvl="1">
              <a:buSzPts val="1000"/>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Provides built-in feature importance scores for interpretability     </a:t>
            </a:r>
          </a:p>
          <a:p>
            <a:pPr lvl="1">
              <a:buSzPts val="1000"/>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Robust to overfitting relative to a single tree  </a:t>
            </a:r>
          </a:p>
          <a:p>
            <a:pPr marL="0" indent="0">
              <a:buSzPts val="1000"/>
              <a:buNone/>
              <a:tabLst>
                <a:tab pos="457200" algn="l"/>
              </a:tabLst>
            </a:pPr>
            <a:r>
              <a:rPr lang="en-US" sz="2000" b="1" dirty="0">
                <a:effectLst/>
                <a:latin typeface="Calibri" panose="020F0502020204030204" pitchFamily="34" charset="0"/>
                <a:ea typeface="Calibri" panose="020F0502020204030204" pitchFamily="34" charset="0"/>
                <a:cs typeface="Calibri" panose="020F0502020204030204" pitchFamily="34" charset="0"/>
              </a:rPr>
              <a:t>Cons</a:t>
            </a:r>
            <a:r>
              <a:rPr lang="en-US" sz="1600" b="1" dirty="0">
                <a:effectLst/>
                <a:latin typeface="Calibri" panose="020F0502020204030204" pitchFamily="34" charset="0"/>
                <a:ea typeface="Calibri" panose="020F0502020204030204" pitchFamily="34" charset="0"/>
                <a:cs typeface="Calibri" panose="020F0502020204030204" pitchFamily="34" charset="0"/>
              </a:rPr>
              <a:t>:    </a:t>
            </a:r>
          </a:p>
          <a:p>
            <a:pPr lvl="1">
              <a:buSzPts val="1000"/>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Sensitive to outliers (early rounds overweight extreme errors)    </a:t>
            </a:r>
          </a:p>
          <a:p>
            <a:pPr lvl="1">
              <a:buSzPts val="1000"/>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Must tune depth &amp; number of learners to balance bias/variance </a:t>
            </a:r>
            <a:endParaRPr lang="en-US" sz="54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E8BBB39D-6FE6-773F-47EA-FEA3FA031BC3}"/>
              </a:ext>
            </a:extLst>
          </p:cNvPr>
          <p:cNvSpPr>
            <a:spLocks noGrp="1"/>
          </p:cNvSpPr>
          <p:nvPr>
            <p:ph type="sldNum" sz="quarter" idx="12"/>
          </p:nvPr>
        </p:nvSpPr>
        <p:spPr/>
        <p:txBody>
          <a:bodyPr/>
          <a:lstStyle/>
          <a:p>
            <a:fld id="{971E8533-77E1-49A6-BD1B-BE83991242A0}" type="slidenum">
              <a:rPr lang="en-US" smtClean="0"/>
              <a:t>12</a:t>
            </a:fld>
            <a:endParaRPr lang="en-US"/>
          </a:p>
        </p:txBody>
      </p:sp>
      <p:grpSp>
        <p:nvGrpSpPr>
          <p:cNvPr id="36" name="Group 35">
            <a:extLst>
              <a:ext uri="{FF2B5EF4-FFF2-40B4-BE49-F238E27FC236}">
                <a16:creationId xmlns:a16="http://schemas.microsoft.com/office/drawing/2014/main" id="{20203F08-07D0-05A9-0E4B-75B2949E51F0}"/>
              </a:ext>
            </a:extLst>
          </p:cNvPr>
          <p:cNvGrpSpPr/>
          <p:nvPr/>
        </p:nvGrpSpPr>
        <p:grpSpPr>
          <a:xfrm>
            <a:off x="4488036" y="777131"/>
            <a:ext cx="7251254" cy="5971141"/>
            <a:chOff x="4488036" y="777131"/>
            <a:chExt cx="7251254" cy="5971141"/>
          </a:xfrm>
        </p:grpSpPr>
        <p:sp>
          <p:nvSpPr>
            <p:cNvPr id="18" name="Arrow: Bent-Up 17">
              <a:extLst>
                <a:ext uri="{FF2B5EF4-FFF2-40B4-BE49-F238E27FC236}">
                  <a16:creationId xmlns:a16="http://schemas.microsoft.com/office/drawing/2014/main" id="{C0DE5FB7-93A2-6BAA-109B-8EEBBA2C8BE3}"/>
                </a:ext>
              </a:extLst>
            </p:cNvPr>
            <p:cNvSpPr/>
            <p:nvPr/>
          </p:nvSpPr>
          <p:spPr>
            <a:xfrm rot="5400000">
              <a:off x="5659728" y="2881628"/>
              <a:ext cx="1074308" cy="585811"/>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 name="Rectangle: Rounded Corners 9">
              <a:extLst>
                <a:ext uri="{FF2B5EF4-FFF2-40B4-BE49-F238E27FC236}">
                  <a16:creationId xmlns:a16="http://schemas.microsoft.com/office/drawing/2014/main" id="{26F0DB95-548F-84D3-66D9-88017935408B}"/>
                </a:ext>
              </a:extLst>
            </p:cNvPr>
            <p:cNvSpPr/>
            <p:nvPr/>
          </p:nvSpPr>
          <p:spPr>
            <a:xfrm>
              <a:off x="5695322" y="1951246"/>
              <a:ext cx="3529028" cy="697930"/>
            </a:xfrm>
            <a:prstGeom prst="roundRect">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Split into 17 Sub-</a:t>
              </a:r>
              <a:r>
                <a:rPr lang="en-US" sz="1800" b="1" dirty="0" err="1">
                  <a:solidFill>
                    <a:schemeClr val="tx1"/>
                  </a:solidFill>
                </a:rPr>
                <a:t>DataFrames</a:t>
              </a:r>
              <a:endParaRPr lang="en-US" sz="1800" b="1" dirty="0">
                <a:solidFill>
                  <a:schemeClr val="tx1"/>
                </a:solidFill>
              </a:endParaRPr>
            </a:p>
            <a:p>
              <a:pPr algn="ctr"/>
              <a:r>
                <a:rPr lang="en-US" sz="1800" b="1" dirty="0">
                  <a:solidFill>
                    <a:schemeClr val="tx1"/>
                  </a:solidFill>
                </a:rPr>
                <a:t>(one per Scope 3  source)</a:t>
              </a:r>
            </a:p>
          </p:txBody>
        </p:sp>
        <p:sp>
          <p:nvSpPr>
            <p:cNvPr id="11" name="Rectangle: Rounded Corners 10">
              <a:extLst>
                <a:ext uri="{FF2B5EF4-FFF2-40B4-BE49-F238E27FC236}">
                  <a16:creationId xmlns:a16="http://schemas.microsoft.com/office/drawing/2014/main" id="{EA6FFCC7-D3EE-19F3-CADE-ECD12D3987D8}"/>
                </a:ext>
              </a:extLst>
            </p:cNvPr>
            <p:cNvSpPr/>
            <p:nvPr/>
          </p:nvSpPr>
          <p:spPr>
            <a:xfrm>
              <a:off x="6456175" y="2797255"/>
              <a:ext cx="4751321" cy="1641712"/>
            </a:xfrm>
            <a:prstGeom prst="roundRect">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For each subset, run:</a:t>
              </a:r>
            </a:p>
            <a:p>
              <a:r>
                <a:rPr lang="en-US" sz="1800" b="1" dirty="0">
                  <a:solidFill>
                    <a:schemeClr val="tx1"/>
                  </a:solidFill>
                </a:rPr>
                <a:t>AdaBoost Pipeline:</a:t>
              </a:r>
            </a:p>
            <a:p>
              <a:r>
                <a:rPr lang="en-US" sz="1800" b="1" dirty="0">
                  <a:solidFill>
                    <a:schemeClr val="tx1"/>
                  </a:solidFill>
                </a:rPr>
                <a:t>    -Preprocess features</a:t>
              </a:r>
            </a:p>
            <a:p>
              <a:r>
                <a:rPr lang="en-US" sz="1800" b="1" dirty="0">
                  <a:solidFill>
                    <a:schemeClr val="tx1"/>
                  </a:solidFill>
                </a:rPr>
                <a:t>    -Fit n estimators trees</a:t>
              </a:r>
            </a:p>
            <a:p>
              <a:r>
                <a:rPr lang="en-US" sz="1800" b="1" dirty="0">
                  <a:solidFill>
                    <a:schemeClr val="tx1"/>
                  </a:solidFill>
                </a:rPr>
                <a:t>    -Produce y=log(emissions)</a:t>
              </a:r>
            </a:p>
          </p:txBody>
        </p:sp>
        <p:sp>
          <p:nvSpPr>
            <p:cNvPr id="14" name="Rectangle: Rounded Corners 13">
              <a:extLst>
                <a:ext uri="{FF2B5EF4-FFF2-40B4-BE49-F238E27FC236}">
                  <a16:creationId xmlns:a16="http://schemas.microsoft.com/office/drawing/2014/main" id="{49742AD3-45F5-33CE-589F-DC6ACB16F68B}"/>
                </a:ext>
              </a:extLst>
            </p:cNvPr>
            <p:cNvSpPr/>
            <p:nvPr/>
          </p:nvSpPr>
          <p:spPr>
            <a:xfrm>
              <a:off x="7318010" y="4595211"/>
              <a:ext cx="3580567" cy="387750"/>
            </a:xfrm>
            <a:prstGeom prst="roundRect">
              <a:avLst/>
            </a:prstGeom>
            <a:solidFill>
              <a:srgbClr val="61CBF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Collect log-scale predictions</a:t>
              </a:r>
            </a:p>
          </p:txBody>
        </p:sp>
        <p:sp>
          <p:nvSpPr>
            <p:cNvPr id="15" name="Rectangle: Rounded Corners 14">
              <a:extLst>
                <a:ext uri="{FF2B5EF4-FFF2-40B4-BE49-F238E27FC236}">
                  <a16:creationId xmlns:a16="http://schemas.microsoft.com/office/drawing/2014/main" id="{CDF51CE2-7290-0DF5-5BE3-64954AC9364F}"/>
                </a:ext>
              </a:extLst>
            </p:cNvPr>
            <p:cNvSpPr/>
            <p:nvPr/>
          </p:nvSpPr>
          <p:spPr>
            <a:xfrm>
              <a:off x="7797680" y="5119690"/>
              <a:ext cx="3941610" cy="785300"/>
            </a:xfrm>
            <a:prstGeom prst="roundRect">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Back-transform to </a:t>
              </a:r>
            </a:p>
            <a:p>
              <a:r>
                <a:rPr lang="en-US" sz="1600" b="1" dirty="0">
                  <a:solidFill>
                    <a:schemeClr val="tx1"/>
                  </a:solidFill>
                </a:rPr>
                <a:t>Emissions MT = exp(y) -1</a:t>
              </a:r>
            </a:p>
          </p:txBody>
        </p:sp>
        <p:sp>
          <p:nvSpPr>
            <p:cNvPr id="16" name="Rectangle: Rounded Corners 15">
              <a:extLst>
                <a:ext uri="{FF2B5EF4-FFF2-40B4-BE49-F238E27FC236}">
                  <a16:creationId xmlns:a16="http://schemas.microsoft.com/office/drawing/2014/main" id="{6F144284-6C58-F72C-EAD4-6E6E394F7834}"/>
                </a:ext>
              </a:extLst>
            </p:cNvPr>
            <p:cNvSpPr/>
            <p:nvPr/>
          </p:nvSpPr>
          <p:spPr>
            <a:xfrm>
              <a:off x="8311066" y="6044448"/>
              <a:ext cx="3428224" cy="703824"/>
            </a:xfrm>
            <a:prstGeom prst="roundRect">
              <a:avLst/>
            </a:prstGeom>
            <a:solidFill>
              <a:srgbClr val="61CBF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Final outputs in</a:t>
              </a:r>
            </a:p>
            <a:p>
              <a:r>
                <a:rPr lang="en-US" sz="1600" b="1" dirty="0">
                  <a:solidFill>
                    <a:schemeClr val="tx1"/>
                  </a:solidFill>
                </a:rPr>
                <a:t>MT CO2e</a:t>
              </a:r>
            </a:p>
          </p:txBody>
        </p:sp>
        <p:sp>
          <p:nvSpPr>
            <p:cNvPr id="17" name="Arrow: Bent-Up 16">
              <a:extLst>
                <a:ext uri="{FF2B5EF4-FFF2-40B4-BE49-F238E27FC236}">
                  <a16:creationId xmlns:a16="http://schemas.microsoft.com/office/drawing/2014/main" id="{F8781F97-99FC-A458-7863-9AACF321A6E1}"/>
                </a:ext>
              </a:extLst>
            </p:cNvPr>
            <p:cNvSpPr/>
            <p:nvPr/>
          </p:nvSpPr>
          <p:spPr>
            <a:xfrm rot="5400000">
              <a:off x="5030867" y="1809403"/>
              <a:ext cx="607489" cy="70898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Bent-Up 18">
              <a:extLst>
                <a:ext uri="{FF2B5EF4-FFF2-40B4-BE49-F238E27FC236}">
                  <a16:creationId xmlns:a16="http://schemas.microsoft.com/office/drawing/2014/main" id="{A9557ADD-446B-F0C6-5F7E-FA756C55FBD8}"/>
                </a:ext>
              </a:extLst>
            </p:cNvPr>
            <p:cNvSpPr/>
            <p:nvPr/>
          </p:nvSpPr>
          <p:spPr>
            <a:xfrm rot="5400000">
              <a:off x="7364181" y="5095844"/>
              <a:ext cx="549003" cy="317783"/>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Arrow: Bent-Up 19">
              <a:extLst>
                <a:ext uri="{FF2B5EF4-FFF2-40B4-BE49-F238E27FC236}">
                  <a16:creationId xmlns:a16="http://schemas.microsoft.com/office/drawing/2014/main" id="{4F98080F-1D88-1FE0-6F19-A4F273A23B69}"/>
                </a:ext>
              </a:extLst>
            </p:cNvPr>
            <p:cNvSpPr/>
            <p:nvPr/>
          </p:nvSpPr>
          <p:spPr>
            <a:xfrm rot="5400000">
              <a:off x="6745091" y="4350708"/>
              <a:ext cx="484659" cy="66117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Arrow: Bent-Up 3">
              <a:extLst>
                <a:ext uri="{FF2B5EF4-FFF2-40B4-BE49-F238E27FC236}">
                  <a16:creationId xmlns:a16="http://schemas.microsoft.com/office/drawing/2014/main" id="{4CC45827-4699-3CB5-DB5B-38365637A245}"/>
                </a:ext>
              </a:extLst>
            </p:cNvPr>
            <p:cNvSpPr/>
            <p:nvPr/>
          </p:nvSpPr>
          <p:spPr>
            <a:xfrm rot="5400000">
              <a:off x="7981142" y="5880420"/>
              <a:ext cx="305353" cy="354492"/>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4" name="Title 1">
              <a:extLst>
                <a:ext uri="{FF2B5EF4-FFF2-40B4-BE49-F238E27FC236}">
                  <a16:creationId xmlns:a16="http://schemas.microsoft.com/office/drawing/2014/main" id="{68EF5AAF-B7A0-A64F-8C2C-E6AACC95A294}"/>
                </a:ext>
              </a:extLst>
            </p:cNvPr>
            <p:cNvSpPr txBox="1">
              <a:spLocks/>
            </p:cNvSpPr>
            <p:nvPr/>
          </p:nvSpPr>
          <p:spPr>
            <a:xfrm>
              <a:off x="6402161" y="777131"/>
              <a:ext cx="2770632" cy="4502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kern="100" dirty="0">
                  <a:latin typeface="Calibri" panose="020F0502020204030204" pitchFamily="34" charset="0"/>
                  <a:ea typeface="Calibri" panose="020F0502020204030204" pitchFamily="34" charset="0"/>
                  <a:cs typeface="Times New Roman" panose="02020603050405020304" pitchFamily="18" charset="0"/>
                </a:rPr>
                <a:t>End-to-End Pipeline:</a:t>
              </a:r>
              <a:endParaRPr lang="en-US" sz="2000" dirty="0"/>
            </a:p>
          </p:txBody>
        </p:sp>
        <p:grpSp>
          <p:nvGrpSpPr>
            <p:cNvPr id="30" name="Group 29">
              <a:extLst>
                <a:ext uri="{FF2B5EF4-FFF2-40B4-BE49-F238E27FC236}">
                  <a16:creationId xmlns:a16="http://schemas.microsoft.com/office/drawing/2014/main" id="{56F5F57E-E712-5E41-5D44-F86CE2C798BE}"/>
                </a:ext>
              </a:extLst>
            </p:cNvPr>
            <p:cNvGrpSpPr/>
            <p:nvPr/>
          </p:nvGrpSpPr>
          <p:grpSpPr>
            <a:xfrm>
              <a:off x="4488036" y="1158488"/>
              <a:ext cx="3909463" cy="701660"/>
              <a:chOff x="5881128" y="1405376"/>
              <a:chExt cx="2955629" cy="701660"/>
            </a:xfrm>
          </p:grpSpPr>
          <p:sp>
            <p:nvSpPr>
              <p:cNvPr id="9" name="Rectangle: Rounded Corners 8">
                <a:extLst>
                  <a:ext uri="{FF2B5EF4-FFF2-40B4-BE49-F238E27FC236}">
                    <a16:creationId xmlns:a16="http://schemas.microsoft.com/office/drawing/2014/main" id="{F2E4FFF1-1DA1-D508-E180-2233C29E8265}"/>
                  </a:ext>
                </a:extLst>
              </p:cNvPr>
              <p:cNvSpPr/>
              <p:nvPr/>
            </p:nvSpPr>
            <p:spPr>
              <a:xfrm>
                <a:off x="5881128" y="1405376"/>
                <a:ext cx="2955629" cy="701660"/>
              </a:xfrm>
              <a:prstGeom prst="roundRect">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800" b="1" dirty="0">
                    <a:solidFill>
                      <a:schemeClr val="tx1"/>
                    </a:solidFill>
                  </a:rPr>
                  <a:t>           Preprocessed master  DataFrame</a:t>
                </a:r>
              </a:p>
            </p:txBody>
          </p:sp>
          <p:pic>
            <p:nvPicPr>
              <p:cNvPr id="29" name="Picture 28">
                <a:extLst>
                  <a:ext uri="{FF2B5EF4-FFF2-40B4-BE49-F238E27FC236}">
                    <a16:creationId xmlns:a16="http://schemas.microsoft.com/office/drawing/2014/main" id="{B7148448-5812-160F-B1CF-71EDBDDF6A26}"/>
                  </a:ext>
                </a:extLst>
              </p:cNvPr>
              <p:cNvPicPr>
                <a:picLocks noChangeAspect="1"/>
              </p:cNvPicPr>
              <p:nvPr/>
            </p:nvPicPr>
            <p:blipFill>
              <a:blip r:embed="rId4"/>
              <a:stretch>
                <a:fillRect/>
              </a:stretch>
            </p:blipFill>
            <p:spPr>
              <a:xfrm>
                <a:off x="6310874" y="1445821"/>
                <a:ext cx="689107" cy="599223"/>
              </a:xfrm>
              <a:prstGeom prst="rect">
                <a:avLst/>
              </a:prstGeom>
            </p:spPr>
          </p:pic>
        </p:grpSp>
        <p:pic>
          <p:nvPicPr>
            <p:cNvPr id="4101" name="Picture 5" descr="Decision Tree Regression with AdaBoost">
              <a:extLst>
                <a:ext uri="{FF2B5EF4-FFF2-40B4-BE49-F238E27FC236}">
                  <a16:creationId xmlns:a16="http://schemas.microsoft.com/office/drawing/2014/main" id="{5039F3B0-29E1-9D38-9E49-F0D94F89D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8253" y="3235140"/>
              <a:ext cx="1406290" cy="10547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5FEDBCD5-8D04-FDCF-CE95-E3AED39CF236}"/>
                </a:ext>
              </a:extLst>
            </p:cNvPr>
            <p:cNvPicPr>
              <a:picLocks noChangeAspect="1"/>
            </p:cNvPicPr>
            <p:nvPr/>
          </p:nvPicPr>
          <p:blipFill>
            <a:blip r:embed="rId6"/>
            <a:stretch>
              <a:fillRect/>
            </a:stretch>
          </p:blipFill>
          <p:spPr>
            <a:xfrm>
              <a:off x="10572264" y="5242287"/>
              <a:ext cx="984557" cy="573900"/>
            </a:xfrm>
            <a:prstGeom prst="rect">
              <a:avLst/>
            </a:prstGeom>
          </p:spPr>
        </p:pic>
        <p:pic>
          <p:nvPicPr>
            <p:cNvPr id="35" name="Picture 34">
              <a:extLst>
                <a:ext uri="{FF2B5EF4-FFF2-40B4-BE49-F238E27FC236}">
                  <a16:creationId xmlns:a16="http://schemas.microsoft.com/office/drawing/2014/main" id="{A224E74D-E358-854F-0104-E3CF682F9CEF}"/>
                </a:ext>
              </a:extLst>
            </p:cNvPr>
            <p:cNvPicPr>
              <a:picLocks noChangeAspect="1"/>
            </p:cNvPicPr>
            <p:nvPr/>
          </p:nvPicPr>
          <p:blipFill>
            <a:blip r:embed="rId7"/>
            <a:stretch>
              <a:fillRect/>
            </a:stretch>
          </p:blipFill>
          <p:spPr>
            <a:xfrm>
              <a:off x="10561244" y="6101323"/>
              <a:ext cx="1006595" cy="590073"/>
            </a:xfrm>
            <a:prstGeom prst="rect">
              <a:avLst/>
            </a:prstGeom>
          </p:spPr>
        </p:pic>
      </p:grpSp>
    </p:spTree>
    <p:extLst>
      <p:ext uri="{BB962C8B-B14F-4D97-AF65-F5344CB8AC3E}">
        <p14:creationId xmlns:p14="http://schemas.microsoft.com/office/powerpoint/2010/main" val="407258195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3000">
              <a:schemeClr val="bg1">
                <a:lumMod val="85000"/>
              </a:schemeClr>
            </a:gs>
            <a:gs pos="56000">
              <a:schemeClr val="accent2">
                <a:lumMod val="20000"/>
                <a:lumOff val="80000"/>
              </a:schemeClr>
            </a:gs>
            <a:gs pos="100000">
              <a:schemeClr val="bg1">
                <a:lumMod val="85000"/>
              </a:schemeClr>
            </a:gs>
            <a:gs pos="81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7706F-911B-7AFC-2953-4812A577E3F3}"/>
              </a:ext>
            </a:extLst>
          </p:cNvPr>
          <p:cNvSpPr>
            <a:spLocks noGrp="1"/>
          </p:cNvSpPr>
          <p:nvPr>
            <p:ph type="title"/>
          </p:nvPr>
        </p:nvSpPr>
        <p:spPr>
          <a:xfrm>
            <a:off x="0" y="-2604"/>
            <a:ext cx="10515600" cy="1088290"/>
          </a:xfrm>
        </p:spPr>
        <p:txBody>
          <a:bodyPr anchor="t">
            <a:normAutofit/>
          </a:bodyPr>
          <a:lstStyle/>
          <a:p>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Adaboost Modeling Output</a:t>
            </a:r>
            <a:endParaRPr lang="en-US" sz="3200" dirty="0"/>
          </a:p>
        </p:txBody>
      </p:sp>
      <p:sp>
        <p:nvSpPr>
          <p:cNvPr id="2" name="Slide Number Placeholder 1">
            <a:extLst>
              <a:ext uri="{FF2B5EF4-FFF2-40B4-BE49-F238E27FC236}">
                <a16:creationId xmlns:a16="http://schemas.microsoft.com/office/drawing/2014/main" id="{12365040-2DF9-62A5-2EF8-95D95A7D1C48}"/>
              </a:ext>
            </a:extLst>
          </p:cNvPr>
          <p:cNvSpPr>
            <a:spLocks noGrp="1"/>
          </p:cNvSpPr>
          <p:nvPr>
            <p:ph type="sldNum" sz="quarter" idx="12"/>
          </p:nvPr>
        </p:nvSpPr>
        <p:spPr/>
        <p:txBody>
          <a:bodyPr/>
          <a:lstStyle/>
          <a:p>
            <a:fld id="{971E8533-77E1-49A6-BD1B-BE83991242A0}" type="slidenum">
              <a:rPr lang="en-US" smtClean="0"/>
              <a:t>13</a:t>
            </a:fld>
            <a:endParaRPr lang="en-US"/>
          </a:p>
        </p:txBody>
      </p:sp>
      <p:grpSp>
        <p:nvGrpSpPr>
          <p:cNvPr id="13" name="Group 12">
            <a:extLst>
              <a:ext uri="{FF2B5EF4-FFF2-40B4-BE49-F238E27FC236}">
                <a16:creationId xmlns:a16="http://schemas.microsoft.com/office/drawing/2014/main" id="{C3A56F85-BB6F-2476-84B9-1782A32FDBE3}"/>
              </a:ext>
            </a:extLst>
          </p:cNvPr>
          <p:cNvGrpSpPr/>
          <p:nvPr/>
        </p:nvGrpSpPr>
        <p:grpSpPr>
          <a:xfrm>
            <a:off x="643844" y="1067235"/>
            <a:ext cx="3909463" cy="701660"/>
            <a:chOff x="4488036" y="1158488"/>
            <a:chExt cx="3909463" cy="701660"/>
          </a:xfrm>
          <a:solidFill>
            <a:schemeClr val="accent1">
              <a:lumMod val="40000"/>
              <a:lumOff val="60000"/>
            </a:schemeClr>
          </a:solidFill>
        </p:grpSpPr>
        <p:sp>
          <p:nvSpPr>
            <p:cNvPr id="9" name="Rectangle: Rounded Corners 8">
              <a:extLst>
                <a:ext uri="{FF2B5EF4-FFF2-40B4-BE49-F238E27FC236}">
                  <a16:creationId xmlns:a16="http://schemas.microsoft.com/office/drawing/2014/main" id="{929EAC89-8FF3-BCFC-C074-06A30BC658C0}"/>
                </a:ext>
              </a:extLst>
            </p:cNvPr>
            <p:cNvSpPr/>
            <p:nvPr/>
          </p:nvSpPr>
          <p:spPr>
            <a:xfrm>
              <a:off x="4488036" y="1158488"/>
              <a:ext cx="3909463" cy="7016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800" b="1" dirty="0">
                  <a:solidFill>
                    <a:schemeClr val="tx1"/>
                  </a:solidFill>
                </a:rPr>
                <a:t>           High Z-Score Reporters Filtered Data</a:t>
              </a:r>
            </a:p>
          </p:txBody>
        </p:sp>
        <p:pic>
          <p:nvPicPr>
            <p:cNvPr id="10" name="Picture 9">
              <a:extLst>
                <a:ext uri="{FF2B5EF4-FFF2-40B4-BE49-F238E27FC236}">
                  <a16:creationId xmlns:a16="http://schemas.microsoft.com/office/drawing/2014/main" id="{6902DA0E-DF3A-3257-C57A-35D8C43BB913}"/>
                </a:ext>
              </a:extLst>
            </p:cNvPr>
            <p:cNvPicPr>
              <a:picLocks noChangeAspect="1"/>
            </p:cNvPicPr>
            <p:nvPr/>
          </p:nvPicPr>
          <p:blipFill>
            <a:blip r:embed="rId4"/>
            <a:stretch>
              <a:fillRect/>
            </a:stretch>
          </p:blipFill>
          <p:spPr>
            <a:xfrm>
              <a:off x="4883749" y="1230209"/>
              <a:ext cx="911494" cy="599223"/>
            </a:xfrm>
            <a:prstGeom prst="rect">
              <a:avLst/>
            </a:prstGeom>
            <a:grpFill/>
          </p:spPr>
        </p:pic>
      </p:grpSp>
      <p:grpSp>
        <p:nvGrpSpPr>
          <p:cNvPr id="5" name="Group 4">
            <a:extLst>
              <a:ext uri="{FF2B5EF4-FFF2-40B4-BE49-F238E27FC236}">
                <a16:creationId xmlns:a16="http://schemas.microsoft.com/office/drawing/2014/main" id="{09451548-A649-0884-E0A1-8FB46A14B8B5}"/>
              </a:ext>
            </a:extLst>
          </p:cNvPr>
          <p:cNvGrpSpPr/>
          <p:nvPr/>
        </p:nvGrpSpPr>
        <p:grpSpPr>
          <a:xfrm>
            <a:off x="7441930" y="1048785"/>
            <a:ext cx="3909463" cy="701660"/>
            <a:chOff x="7441930" y="1048785"/>
            <a:chExt cx="3909463" cy="701660"/>
          </a:xfrm>
        </p:grpSpPr>
        <p:grpSp>
          <p:nvGrpSpPr>
            <p:cNvPr id="14" name="Group 13">
              <a:extLst>
                <a:ext uri="{FF2B5EF4-FFF2-40B4-BE49-F238E27FC236}">
                  <a16:creationId xmlns:a16="http://schemas.microsoft.com/office/drawing/2014/main" id="{8F242CBB-1911-B976-C03B-F21B5D4CC375}"/>
                </a:ext>
              </a:extLst>
            </p:cNvPr>
            <p:cNvGrpSpPr/>
            <p:nvPr/>
          </p:nvGrpSpPr>
          <p:grpSpPr>
            <a:xfrm>
              <a:off x="7441930" y="1048785"/>
              <a:ext cx="3909463" cy="701660"/>
              <a:chOff x="7944850" y="941994"/>
              <a:chExt cx="3909463" cy="701660"/>
            </a:xfrm>
          </p:grpSpPr>
          <p:pic>
            <p:nvPicPr>
              <p:cNvPr id="11" name="Picture 10">
                <a:extLst>
                  <a:ext uri="{FF2B5EF4-FFF2-40B4-BE49-F238E27FC236}">
                    <a16:creationId xmlns:a16="http://schemas.microsoft.com/office/drawing/2014/main" id="{E6C413FA-21E0-4D96-F30A-3720B1B49312}"/>
                  </a:ext>
                </a:extLst>
              </p:cNvPr>
              <p:cNvPicPr>
                <a:picLocks noChangeAspect="1"/>
              </p:cNvPicPr>
              <p:nvPr/>
            </p:nvPicPr>
            <p:blipFill>
              <a:blip r:embed="rId4"/>
              <a:stretch>
                <a:fillRect/>
              </a:stretch>
            </p:blipFill>
            <p:spPr>
              <a:xfrm>
                <a:off x="8054196" y="1011663"/>
                <a:ext cx="911494" cy="599223"/>
              </a:xfrm>
              <a:prstGeom prst="rect">
                <a:avLst/>
              </a:prstGeom>
            </p:spPr>
          </p:pic>
          <p:sp>
            <p:nvSpPr>
              <p:cNvPr id="12" name="Rectangle: Rounded Corners 11">
                <a:extLst>
                  <a:ext uri="{FF2B5EF4-FFF2-40B4-BE49-F238E27FC236}">
                    <a16:creationId xmlns:a16="http://schemas.microsoft.com/office/drawing/2014/main" id="{1D32F4D3-9426-945B-4051-6D2393205BA5}"/>
                  </a:ext>
                </a:extLst>
              </p:cNvPr>
              <p:cNvSpPr/>
              <p:nvPr/>
            </p:nvSpPr>
            <p:spPr>
              <a:xfrm>
                <a:off x="7944850" y="941994"/>
                <a:ext cx="3909463" cy="70166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Winsorized non-zero Data</a:t>
                </a:r>
                <a:endParaRPr lang="en-US" sz="1800" b="1" dirty="0">
                  <a:solidFill>
                    <a:schemeClr val="tx1"/>
                  </a:solidFill>
                </a:endParaRPr>
              </a:p>
            </p:txBody>
          </p:sp>
        </p:grpSp>
        <p:pic>
          <p:nvPicPr>
            <p:cNvPr id="3" name="Picture 2">
              <a:extLst>
                <a:ext uri="{FF2B5EF4-FFF2-40B4-BE49-F238E27FC236}">
                  <a16:creationId xmlns:a16="http://schemas.microsoft.com/office/drawing/2014/main" id="{99AB713E-628B-D24F-28CA-B8C7EF198C33}"/>
                </a:ext>
              </a:extLst>
            </p:cNvPr>
            <p:cNvPicPr>
              <a:picLocks noChangeAspect="1"/>
            </p:cNvPicPr>
            <p:nvPr/>
          </p:nvPicPr>
          <p:blipFill>
            <a:blip r:embed="rId4"/>
            <a:stretch>
              <a:fillRect/>
            </a:stretch>
          </p:blipFill>
          <p:spPr>
            <a:xfrm>
              <a:off x="7551276" y="1118454"/>
              <a:ext cx="911494" cy="599223"/>
            </a:xfrm>
            <a:prstGeom prst="rect">
              <a:avLst/>
            </a:prstGeom>
            <a:solidFill>
              <a:schemeClr val="accent1">
                <a:lumMod val="40000"/>
                <a:lumOff val="60000"/>
              </a:schemeClr>
            </a:solidFill>
          </p:spPr>
        </p:pic>
      </p:grpSp>
    </p:spTree>
    <p:extLst>
      <p:ext uri="{BB962C8B-B14F-4D97-AF65-F5344CB8AC3E}">
        <p14:creationId xmlns:p14="http://schemas.microsoft.com/office/powerpoint/2010/main" val="222125510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3000">
              <a:schemeClr val="bg1">
                <a:lumMod val="85000"/>
              </a:schemeClr>
            </a:gs>
            <a:gs pos="56000">
              <a:schemeClr val="accent2">
                <a:lumMod val="20000"/>
                <a:lumOff val="80000"/>
              </a:schemeClr>
            </a:gs>
            <a:gs pos="100000">
              <a:schemeClr val="bg1">
                <a:lumMod val="85000"/>
              </a:schemeClr>
            </a:gs>
            <a:gs pos="81000">
              <a:schemeClr val="bg1">
                <a:lumMod val="85000"/>
              </a:schemeClr>
            </a:gs>
          </a:gsLst>
          <a:lin ang="5400000" scaled="1"/>
        </a:gradFill>
        <a:effectLst/>
      </p:bgPr>
    </p:bg>
    <p:spTree>
      <p:nvGrpSpPr>
        <p:cNvPr id="1" name="">
          <a:extLst>
            <a:ext uri="{FF2B5EF4-FFF2-40B4-BE49-F238E27FC236}">
              <a16:creationId xmlns:a16="http://schemas.microsoft.com/office/drawing/2014/main" id="{246AD360-CC3F-2D6F-4D31-D1BFF2958118}"/>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A458F659-0542-F873-D39E-1A248E946A1D}"/>
              </a:ext>
            </a:extLst>
          </p:cNvPr>
          <p:cNvSpPr/>
          <p:nvPr/>
        </p:nvSpPr>
        <p:spPr>
          <a:xfrm>
            <a:off x="8295" y="2504467"/>
            <a:ext cx="12097980" cy="43535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B38B65F-F97F-6E37-D542-45D4815EA067}"/>
              </a:ext>
            </a:extLst>
          </p:cNvPr>
          <p:cNvSpPr>
            <a:spLocks noGrp="1"/>
          </p:cNvSpPr>
          <p:nvPr>
            <p:ph type="title"/>
          </p:nvPr>
        </p:nvSpPr>
        <p:spPr>
          <a:xfrm>
            <a:off x="8295" y="0"/>
            <a:ext cx="10515600" cy="1088290"/>
          </a:xfrm>
          <a:noFill/>
        </p:spPr>
        <p:txBody>
          <a:bodyPr anchor="t">
            <a:normAutofit/>
          </a:bodyPr>
          <a:lstStyle/>
          <a:p>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Adaboost Modeling Output</a:t>
            </a:r>
            <a:endParaRPr lang="en-US" sz="3200" dirty="0"/>
          </a:p>
        </p:txBody>
      </p:sp>
      <p:sp>
        <p:nvSpPr>
          <p:cNvPr id="2" name="Slide Number Placeholder 1">
            <a:extLst>
              <a:ext uri="{FF2B5EF4-FFF2-40B4-BE49-F238E27FC236}">
                <a16:creationId xmlns:a16="http://schemas.microsoft.com/office/drawing/2014/main" id="{26A74C44-BE52-03A4-0DB5-F62A576A5017}"/>
              </a:ext>
            </a:extLst>
          </p:cNvPr>
          <p:cNvSpPr>
            <a:spLocks noGrp="1"/>
          </p:cNvSpPr>
          <p:nvPr>
            <p:ph type="sldNum" sz="quarter" idx="12"/>
          </p:nvPr>
        </p:nvSpPr>
        <p:spPr/>
        <p:txBody>
          <a:bodyPr/>
          <a:lstStyle/>
          <a:p>
            <a:fld id="{971E8533-77E1-49A6-BD1B-BE83991242A0}" type="slidenum">
              <a:rPr lang="en-US" smtClean="0"/>
              <a:t>14</a:t>
            </a:fld>
            <a:endParaRPr lang="en-US"/>
          </a:p>
        </p:txBody>
      </p:sp>
      <p:grpSp>
        <p:nvGrpSpPr>
          <p:cNvPr id="13" name="Group 12">
            <a:extLst>
              <a:ext uri="{FF2B5EF4-FFF2-40B4-BE49-F238E27FC236}">
                <a16:creationId xmlns:a16="http://schemas.microsoft.com/office/drawing/2014/main" id="{48B9C696-FD51-03A3-7C68-47D87827CEAD}"/>
              </a:ext>
            </a:extLst>
          </p:cNvPr>
          <p:cNvGrpSpPr/>
          <p:nvPr/>
        </p:nvGrpSpPr>
        <p:grpSpPr>
          <a:xfrm>
            <a:off x="643844" y="1067235"/>
            <a:ext cx="3909463" cy="701660"/>
            <a:chOff x="4488036" y="1158488"/>
            <a:chExt cx="3909463" cy="701660"/>
          </a:xfrm>
          <a:solidFill>
            <a:schemeClr val="tx1"/>
          </a:solidFill>
        </p:grpSpPr>
        <p:sp>
          <p:nvSpPr>
            <p:cNvPr id="9" name="Rectangle: Rounded Corners 8">
              <a:extLst>
                <a:ext uri="{FF2B5EF4-FFF2-40B4-BE49-F238E27FC236}">
                  <a16:creationId xmlns:a16="http://schemas.microsoft.com/office/drawing/2014/main" id="{65CE53E8-D6BF-3457-4536-D46EB76ACC98}"/>
                </a:ext>
              </a:extLst>
            </p:cNvPr>
            <p:cNvSpPr/>
            <p:nvPr/>
          </p:nvSpPr>
          <p:spPr>
            <a:xfrm>
              <a:off x="4488036" y="1158488"/>
              <a:ext cx="3909463" cy="70166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800" b="1" dirty="0">
                  <a:solidFill>
                    <a:schemeClr val="tx1"/>
                  </a:solidFill>
                </a:rPr>
                <a:t>           High Z-Score Reporters Filtered Data</a:t>
              </a:r>
            </a:p>
          </p:txBody>
        </p:sp>
        <p:pic>
          <p:nvPicPr>
            <p:cNvPr id="10" name="Picture 9">
              <a:extLst>
                <a:ext uri="{FF2B5EF4-FFF2-40B4-BE49-F238E27FC236}">
                  <a16:creationId xmlns:a16="http://schemas.microsoft.com/office/drawing/2014/main" id="{24F0A5E9-4820-CE69-7D3A-5AB6BD8E4D12}"/>
                </a:ext>
              </a:extLst>
            </p:cNvPr>
            <p:cNvPicPr>
              <a:picLocks noChangeAspect="1"/>
            </p:cNvPicPr>
            <p:nvPr/>
          </p:nvPicPr>
          <p:blipFill>
            <a:blip r:embed="rId4"/>
            <a:stretch>
              <a:fillRect/>
            </a:stretch>
          </p:blipFill>
          <p:spPr>
            <a:xfrm>
              <a:off x="4883749" y="1230209"/>
              <a:ext cx="911494" cy="599223"/>
            </a:xfrm>
            <a:prstGeom prst="rect">
              <a:avLst/>
            </a:prstGeom>
            <a:grpFill/>
            <a:ln>
              <a:solidFill>
                <a:schemeClr val="accent5">
                  <a:lumMod val="60000"/>
                  <a:lumOff val="40000"/>
                </a:schemeClr>
              </a:solidFill>
            </a:ln>
          </p:spPr>
        </p:pic>
      </p:grpSp>
      <p:grpSp>
        <p:nvGrpSpPr>
          <p:cNvPr id="14" name="Group 13">
            <a:extLst>
              <a:ext uri="{FF2B5EF4-FFF2-40B4-BE49-F238E27FC236}">
                <a16:creationId xmlns:a16="http://schemas.microsoft.com/office/drawing/2014/main" id="{A233269F-1332-160A-E1E6-909DCF6576F7}"/>
              </a:ext>
            </a:extLst>
          </p:cNvPr>
          <p:cNvGrpSpPr/>
          <p:nvPr/>
        </p:nvGrpSpPr>
        <p:grpSpPr>
          <a:xfrm>
            <a:off x="7441930" y="1048785"/>
            <a:ext cx="3909463" cy="701660"/>
            <a:chOff x="7944850" y="941994"/>
            <a:chExt cx="3909463" cy="701660"/>
          </a:xfrm>
        </p:grpSpPr>
        <p:pic>
          <p:nvPicPr>
            <p:cNvPr id="11" name="Picture 10">
              <a:extLst>
                <a:ext uri="{FF2B5EF4-FFF2-40B4-BE49-F238E27FC236}">
                  <a16:creationId xmlns:a16="http://schemas.microsoft.com/office/drawing/2014/main" id="{2901D6B4-467A-967E-8A6F-3AFD7BDB77BA}"/>
                </a:ext>
              </a:extLst>
            </p:cNvPr>
            <p:cNvPicPr>
              <a:picLocks noChangeAspect="1"/>
            </p:cNvPicPr>
            <p:nvPr/>
          </p:nvPicPr>
          <p:blipFill>
            <a:blip r:embed="rId4"/>
            <a:stretch>
              <a:fillRect/>
            </a:stretch>
          </p:blipFill>
          <p:spPr>
            <a:xfrm>
              <a:off x="8054196" y="1011663"/>
              <a:ext cx="911494" cy="599223"/>
            </a:xfrm>
            <a:prstGeom prst="rect">
              <a:avLst/>
            </a:prstGeom>
          </p:spPr>
        </p:pic>
        <p:sp>
          <p:nvSpPr>
            <p:cNvPr id="12" name="Rectangle: Rounded Corners 11">
              <a:extLst>
                <a:ext uri="{FF2B5EF4-FFF2-40B4-BE49-F238E27FC236}">
                  <a16:creationId xmlns:a16="http://schemas.microsoft.com/office/drawing/2014/main" id="{29DDB19A-6CD3-7601-7AA9-5A70208E27ED}"/>
                </a:ext>
              </a:extLst>
            </p:cNvPr>
            <p:cNvSpPr/>
            <p:nvPr/>
          </p:nvSpPr>
          <p:spPr>
            <a:xfrm>
              <a:off x="7944850" y="941994"/>
              <a:ext cx="3909463" cy="7016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Winsorized non-zero Data</a:t>
              </a:r>
              <a:endParaRPr lang="en-US" sz="1800" b="1" dirty="0">
                <a:solidFill>
                  <a:schemeClr val="tx1"/>
                </a:solidFill>
              </a:endParaRPr>
            </a:p>
          </p:txBody>
        </p:sp>
      </p:grpSp>
      <p:pic>
        <p:nvPicPr>
          <p:cNvPr id="3" name="Picture 2">
            <a:extLst>
              <a:ext uri="{FF2B5EF4-FFF2-40B4-BE49-F238E27FC236}">
                <a16:creationId xmlns:a16="http://schemas.microsoft.com/office/drawing/2014/main" id="{ECD15652-7F84-3FE2-7A98-3A486E41DF26}"/>
              </a:ext>
            </a:extLst>
          </p:cNvPr>
          <p:cNvPicPr>
            <a:picLocks noChangeAspect="1"/>
          </p:cNvPicPr>
          <p:nvPr/>
        </p:nvPicPr>
        <p:blipFill>
          <a:blip r:embed="rId5"/>
          <a:stretch>
            <a:fillRect/>
          </a:stretch>
        </p:blipFill>
        <p:spPr>
          <a:xfrm>
            <a:off x="8295" y="2504467"/>
            <a:ext cx="11174384" cy="4353533"/>
          </a:xfrm>
          <a:prstGeom prst="rect">
            <a:avLst/>
          </a:prstGeom>
          <a:solidFill>
            <a:schemeClr val="bg1"/>
          </a:solidFill>
        </p:spPr>
      </p:pic>
      <p:sp>
        <p:nvSpPr>
          <p:cNvPr id="5" name="Arrow: Down 4">
            <a:extLst>
              <a:ext uri="{FF2B5EF4-FFF2-40B4-BE49-F238E27FC236}">
                <a16:creationId xmlns:a16="http://schemas.microsoft.com/office/drawing/2014/main" id="{211D2032-D796-89E7-3166-3D8729FE1A32}"/>
              </a:ext>
            </a:extLst>
          </p:cNvPr>
          <p:cNvSpPr/>
          <p:nvPr/>
        </p:nvSpPr>
        <p:spPr>
          <a:xfrm>
            <a:off x="1168400" y="1768895"/>
            <a:ext cx="477520" cy="5992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37A5C7EE-28DD-FD81-C5C5-BD2777EE3A15}"/>
              </a:ext>
            </a:extLst>
          </p:cNvPr>
          <p:cNvSpPr/>
          <p:nvPr/>
        </p:nvSpPr>
        <p:spPr>
          <a:xfrm>
            <a:off x="7638695" y="1750445"/>
            <a:ext cx="477520" cy="5992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76592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3000">
              <a:schemeClr val="bg1">
                <a:lumMod val="85000"/>
              </a:schemeClr>
            </a:gs>
            <a:gs pos="56000">
              <a:schemeClr val="accent2">
                <a:lumMod val="20000"/>
                <a:lumOff val="80000"/>
              </a:schemeClr>
            </a:gs>
            <a:gs pos="100000">
              <a:schemeClr val="bg1">
                <a:lumMod val="85000"/>
              </a:schemeClr>
            </a:gs>
            <a:gs pos="81000">
              <a:schemeClr val="bg1">
                <a:lumMod val="85000"/>
              </a:schemeClr>
            </a:gs>
          </a:gsLst>
          <a:lin ang="5400000" scaled="1"/>
        </a:gradFill>
        <a:effectLst/>
      </p:bgPr>
    </p:bg>
    <p:spTree>
      <p:nvGrpSpPr>
        <p:cNvPr id="1" name="">
          <a:extLst>
            <a:ext uri="{FF2B5EF4-FFF2-40B4-BE49-F238E27FC236}">
              <a16:creationId xmlns:a16="http://schemas.microsoft.com/office/drawing/2014/main" id="{37878B7D-C277-F51E-21E6-D2ED1CBC12F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5E1E81C-363B-0324-57DA-70A7C926ABF2}"/>
              </a:ext>
            </a:extLst>
          </p:cNvPr>
          <p:cNvSpPr/>
          <p:nvPr/>
        </p:nvSpPr>
        <p:spPr>
          <a:xfrm>
            <a:off x="276225" y="1783213"/>
            <a:ext cx="10829925" cy="50903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AE95366-0993-441D-48C3-FDE1B87760FA}"/>
              </a:ext>
            </a:extLst>
          </p:cNvPr>
          <p:cNvSpPr>
            <a:spLocks noGrp="1"/>
          </p:cNvSpPr>
          <p:nvPr>
            <p:ph type="title"/>
          </p:nvPr>
        </p:nvSpPr>
        <p:spPr>
          <a:xfrm>
            <a:off x="0" y="-2604"/>
            <a:ext cx="10515600" cy="1088290"/>
          </a:xfrm>
        </p:spPr>
        <p:txBody>
          <a:bodyPr anchor="t">
            <a:normAutofit/>
          </a:bodyPr>
          <a:lstStyle/>
          <a:p>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Adaboost Modeling Output</a:t>
            </a:r>
            <a:endParaRPr lang="en-US" sz="3200" dirty="0"/>
          </a:p>
        </p:txBody>
      </p:sp>
      <p:sp>
        <p:nvSpPr>
          <p:cNvPr id="2" name="Slide Number Placeholder 1">
            <a:extLst>
              <a:ext uri="{FF2B5EF4-FFF2-40B4-BE49-F238E27FC236}">
                <a16:creationId xmlns:a16="http://schemas.microsoft.com/office/drawing/2014/main" id="{68EF5BA1-79E0-DA84-5D67-8C4EDA670B96}"/>
              </a:ext>
            </a:extLst>
          </p:cNvPr>
          <p:cNvSpPr>
            <a:spLocks noGrp="1"/>
          </p:cNvSpPr>
          <p:nvPr>
            <p:ph type="sldNum" sz="quarter" idx="12"/>
          </p:nvPr>
        </p:nvSpPr>
        <p:spPr/>
        <p:txBody>
          <a:bodyPr/>
          <a:lstStyle/>
          <a:p>
            <a:fld id="{971E8533-77E1-49A6-BD1B-BE83991242A0}" type="slidenum">
              <a:rPr lang="en-US" smtClean="0"/>
              <a:t>15</a:t>
            </a:fld>
            <a:endParaRPr lang="en-US"/>
          </a:p>
        </p:txBody>
      </p:sp>
      <p:grpSp>
        <p:nvGrpSpPr>
          <p:cNvPr id="13" name="Group 12">
            <a:extLst>
              <a:ext uri="{FF2B5EF4-FFF2-40B4-BE49-F238E27FC236}">
                <a16:creationId xmlns:a16="http://schemas.microsoft.com/office/drawing/2014/main" id="{E61B3A4A-6C3C-10E3-89E6-671A8ACB91B1}"/>
              </a:ext>
            </a:extLst>
          </p:cNvPr>
          <p:cNvGrpSpPr/>
          <p:nvPr/>
        </p:nvGrpSpPr>
        <p:grpSpPr>
          <a:xfrm>
            <a:off x="643844" y="1039096"/>
            <a:ext cx="3909463" cy="701660"/>
            <a:chOff x="4488036" y="1158488"/>
            <a:chExt cx="3909463" cy="701660"/>
          </a:xfrm>
        </p:grpSpPr>
        <p:sp>
          <p:nvSpPr>
            <p:cNvPr id="9" name="Rectangle: Rounded Corners 8">
              <a:extLst>
                <a:ext uri="{FF2B5EF4-FFF2-40B4-BE49-F238E27FC236}">
                  <a16:creationId xmlns:a16="http://schemas.microsoft.com/office/drawing/2014/main" id="{3FC63881-898B-A482-F243-6A16AD9BB124}"/>
                </a:ext>
              </a:extLst>
            </p:cNvPr>
            <p:cNvSpPr/>
            <p:nvPr/>
          </p:nvSpPr>
          <p:spPr>
            <a:xfrm>
              <a:off x="4488036" y="1158488"/>
              <a:ext cx="3909463" cy="7016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800" b="1" dirty="0">
                  <a:solidFill>
                    <a:schemeClr val="tx1"/>
                  </a:solidFill>
                </a:rPr>
                <a:t>           High Z-Score Reporters Filtered Data</a:t>
              </a:r>
            </a:p>
          </p:txBody>
        </p:sp>
        <p:pic>
          <p:nvPicPr>
            <p:cNvPr id="10" name="Picture 9">
              <a:extLst>
                <a:ext uri="{FF2B5EF4-FFF2-40B4-BE49-F238E27FC236}">
                  <a16:creationId xmlns:a16="http://schemas.microsoft.com/office/drawing/2014/main" id="{C0074DCC-ADF6-12F2-27D9-6B4D77EF6EA1}"/>
                </a:ext>
              </a:extLst>
            </p:cNvPr>
            <p:cNvPicPr>
              <a:picLocks noChangeAspect="1"/>
            </p:cNvPicPr>
            <p:nvPr/>
          </p:nvPicPr>
          <p:blipFill>
            <a:blip r:embed="rId4"/>
            <a:stretch>
              <a:fillRect/>
            </a:stretch>
          </p:blipFill>
          <p:spPr>
            <a:xfrm>
              <a:off x="4883749" y="1230209"/>
              <a:ext cx="911494" cy="599223"/>
            </a:xfrm>
            <a:prstGeom prst="rect">
              <a:avLst/>
            </a:prstGeom>
          </p:spPr>
        </p:pic>
      </p:grpSp>
      <p:grpSp>
        <p:nvGrpSpPr>
          <p:cNvPr id="14" name="Group 13">
            <a:extLst>
              <a:ext uri="{FF2B5EF4-FFF2-40B4-BE49-F238E27FC236}">
                <a16:creationId xmlns:a16="http://schemas.microsoft.com/office/drawing/2014/main" id="{A072529F-F7C2-8710-7501-2401D5F9F66A}"/>
              </a:ext>
            </a:extLst>
          </p:cNvPr>
          <p:cNvGrpSpPr/>
          <p:nvPr/>
        </p:nvGrpSpPr>
        <p:grpSpPr>
          <a:xfrm>
            <a:off x="7441930" y="1048785"/>
            <a:ext cx="3909463" cy="701660"/>
            <a:chOff x="7944850" y="941994"/>
            <a:chExt cx="3909463" cy="701660"/>
          </a:xfrm>
        </p:grpSpPr>
        <p:pic>
          <p:nvPicPr>
            <p:cNvPr id="11" name="Picture 10">
              <a:extLst>
                <a:ext uri="{FF2B5EF4-FFF2-40B4-BE49-F238E27FC236}">
                  <a16:creationId xmlns:a16="http://schemas.microsoft.com/office/drawing/2014/main" id="{A3DD3556-656C-1DD2-E604-31822C43A8C1}"/>
                </a:ext>
              </a:extLst>
            </p:cNvPr>
            <p:cNvPicPr>
              <a:picLocks noChangeAspect="1"/>
            </p:cNvPicPr>
            <p:nvPr/>
          </p:nvPicPr>
          <p:blipFill>
            <a:blip r:embed="rId4"/>
            <a:stretch>
              <a:fillRect/>
            </a:stretch>
          </p:blipFill>
          <p:spPr>
            <a:xfrm>
              <a:off x="8054196" y="1011663"/>
              <a:ext cx="911494" cy="599223"/>
            </a:xfrm>
            <a:prstGeom prst="rect">
              <a:avLst/>
            </a:prstGeom>
          </p:spPr>
        </p:pic>
        <p:sp>
          <p:nvSpPr>
            <p:cNvPr id="12" name="Rectangle: Rounded Corners 11">
              <a:extLst>
                <a:ext uri="{FF2B5EF4-FFF2-40B4-BE49-F238E27FC236}">
                  <a16:creationId xmlns:a16="http://schemas.microsoft.com/office/drawing/2014/main" id="{740B7724-DB8F-26DD-0AA1-C119069B74C3}"/>
                </a:ext>
              </a:extLst>
            </p:cNvPr>
            <p:cNvSpPr/>
            <p:nvPr/>
          </p:nvSpPr>
          <p:spPr>
            <a:xfrm>
              <a:off x="7944850" y="941994"/>
              <a:ext cx="3909463" cy="7016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Winsorized non-zero Data</a:t>
              </a:r>
              <a:endParaRPr lang="en-US" sz="1800" b="1" dirty="0">
                <a:solidFill>
                  <a:schemeClr val="tx1"/>
                </a:solidFill>
              </a:endParaRPr>
            </a:p>
          </p:txBody>
        </p:sp>
      </p:grpSp>
      <p:pic>
        <p:nvPicPr>
          <p:cNvPr id="7" name="Picture 6">
            <a:extLst>
              <a:ext uri="{FF2B5EF4-FFF2-40B4-BE49-F238E27FC236}">
                <a16:creationId xmlns:a16="http://schemas.microsoft.com/office/drawing/2014/main" id="{357822C8-9021-AC7C-0076-FED4534FDCD0}"/>
              </a:ext>
            </a:extLst>
          </p:cNvPr>
          <p:cNvPicPr>
            <a:picLocks noChangeAspect="1"/>
          </p:cNvPicPr>
          <p:nvPr/>
        </p:nvPicPr>
        <p:blipFill>
          <a:blip r:embed="rId5"/>
          <a:stretch>
            <a:fillRect/>
          </a:stretch>
        </p:blipFill>
        <p:spPr>
          <a:xfrm>
            <a:off x="503664" y="1891243"/>
            <a:ext cx="10183646" cy="4982270"/>
          </a:xfrm>
          <a:prstGeom prst="rect">
            <a:avLst/>
          </a:prstGeom>
        </p:spPr>
      </p:pic>
      <p:sp>
        <p:nvSpPr>
          <p:cNvPr id="15" name="TextBox 14">
            <a:extLst>
              <a:ext uri="{FF2B5EF4-FFF2-40B4-BE49-F238E27FC236}">
                <a16:creationId xmlns:a16="http://schemas.microsoft.com/office/drawing/2014/main" id="{10A17704-BFEE-D6A9-9676-F3CA17CE445D}"/>
              </a:ext>
            </a:extLst>
          </p:cNvPr>
          <p:cNvSpPr txBox="1"/>
          <p:nvPr/>
        </p:nvSpPr>
        <p:spPr>
          <a:xfrm>
            <a:off x="4352903" y="1769714"/>
            <a:ext cx="3033522" cy="307777"/>
          </a:xfrm>
          <a:prstGeom prst="rect">
            <a:avLst/>
          </a:prstGeom>
          <a:noFill/>
        </p:spPr>
        <p:txBody>
          <a:bodyPr wrap="square">
            <a:spAutoFit/>
          </a:bodyPr>
          <a:lstStyle/>
          <a:p>
            <a:r>
              <a:rPr lang="en-US" sz="1400" dirty="0"/>
              <a:t>Serafeim and Vélez Caicedo (2022)</a:t>
            </a:r>
          </a:p>
        </p:txBody>
      </p:sp>
    </p:spTree>
    <p:extLst>
      <p:ext uri="{BB962C8B-B14F-4D97-AF65-F5344CB8AC3E}">
        <p14:creationId xmlns:p14="http://schemas.microsoft.com/office/powerpoint/2010/main" val="317969338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3000">
              <a:schemeClr val="bg1">
                <a:lumMod val="85000"/>
              </a:schemeClr>
            </a:gs>
            <a:gs pos="56000">
              <a:schemeClr val="accent2">
                <a:lumMod val="20000"/>
                <a:lumOff val="80000"/>
              </a:schemeClr>
            </a:gs>
            <a:gs pos="100000">
              <a:schemeClr val="bg1">
                <a:lumMod val="85000"/>
              </a:schemeClr>
            </a:gs>
            <a:gs pos="81000">
              <a:schemeClr val="bg1">
                <a:lumMod val="85000"/>
              </a:schemeClr>
            </a:gs>
          </a:gsLst>
          <a:lin ang="5400000" scaled="1"/>
        </a:gradFill>
        <a:effectLst/>
      </p:bgPr>
    </p:bg>
    <p:spTree>
      <p:nvGrpSpPr>
        <p:cNvPr id="1" name="">
          <a:extLst>
            <a:ext uri="{FF2B5EF4-FFF2-40B4-BE49-F238E27FC236}">
              <a16:creationId xmlns:a16="http://schemas.microsoft.com/office/drawing/2014/main" id="{FD2EE054-5108-E326-68A0-0AFA12F0A04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ED679AB-B69F-EC01-7284-A12EBD841CB8}"/>
              </a:ext>
            </a:extLst>
          </p:cNvPr>
          <p:cNvSpPr/>
          <p:nvPr/>
        </p:nvSpPr>
        <p:spPr>
          <a:xfrm>
            <a:off x="138835" y="2466975"/>
            <a:ext cx="11914330" cy="42545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B8F609E-7CF4-67C3-CDDC-37123A54B6B0}"/>
              </a:ext>
            </a:extLst>
          </p:cNvPr>
          <p:cNvSpPr>
            <a:spLocks noGrp="1"/>
          </p:cNvSpPr>
          <p:nvPr>
            <p:ph type="title"/>
          </p:nvPr>
        </p:nvSpPr>
        <p:spPr>
          <a:xfrm>
            <a:off x="0" y="11714"/>
            <a:ext cx="10515600" cy="1088290"/>
          </a:xfrm>
        </p:spPr>
        <p:txBody>
          <a:bodyPr anchor="t">
            <a:normAutofit/>
          </a:bodyPr>
          <a:lstStyle/>
          <a:p>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Adaboost Modeling Output</a:t>
            </a:r>
            <a:endParaRPr lang="en-US" sz="3200" dirty="0"/>
          </a:p>
        </p:txBody>
      </p:sp>
      <p:sp>
        <p:nvSpPr>
          <p:cNvPr id="5" name="Slide Number Placeholder 4">
            <a:extLst>
              <a:ext uri="{FF2B5EF4-FFF2-40B4-BE49-F238E27FC236}">
                <a16:creationId xmlns:a16="http://schemas.microsoft.com/office/drawing/2014/main" id="{A6A0BF31-ADC1-1504-A76E-AAEDDACDEA8D}"/>
              </a:ext>
            </a:extLst>
          </p:cNvPr>
          <p:cNvSpPr>
            <a:spLocks noGrp="1"/>
          </p:cNvSpPr>
          <p:nvPr>
            <p:ph type="sldNum" sz="quarter" idx="12"/>
          </p:nvPr>
        </p:nvSpPr>
        <p:spPr/>
        <p:txBody>
          <a:bodyPr/>
          <a:lstStyle/>
          <a:p>
            <a:fld id="{971E8533-77E1-49A6-BD1B-BE83991242A0}" type="slidenum">
              <a:rPr lang="en-US" smtClean="0"/>
              <a:t>16</a:t>
            </a:fld>
            <a:endParaRPr lang="en-US"/>
          </a:p>
        </p:txBody>
      </p:sp>
      <p:pic>
        <p:nvPicPr>
          <p:cNvPr id="8" name="Picture 7">
            <a:extLst>
              <a:ext uri="{FF2B5EF4-FFF2-40B4-BE49-F238E27FC236}">
                <a16:creationId xmlns:a16="http://schemas.microsoft.com/office/drawing/2014/main" id="{8330CC2D-9C6B-4E4C-9526-FD2922ED2D9F}"/>
              </a:ext>
            </a:extLst>
          </p:cNvPr>
          <p:cNvPicPr>
            <a:picLocks noChangeAspect="1"/>
          </p:cNvPicPr>
          <p:nvPr/>
        </p:nvPicPr>
        <p:blipFill>
          <a:blip r:embed="rId4"/>
          <a:stretch>
            <a:fillRect/>
          </a:stretch>
        </p:blipFill>
        <p:spPr>
          <a:xfrm>
            <a:off x="138835" y="2466975"/>
            <a:ext cx="11914330" cy="4254500"/>
          </a:xfrm>
          <a:prstGeom prst="rect">
            <a:avLst/>
          </a:prstGeom>
        </p:spPr>
      </p:pic>
      <p:grpSp>
        <p:nvGrpSpPr>
          <p:cNvPr id="13" name="Group 12">
            <a:extLst>
              <a:ext uri="{FF2B5EF4-FFF2-40B4-BE49-F238E27FC236}">
                <a16:creationId xmlns:a16="http://schemas.microsoft.com/office/drawing/2014/main" id="{BFF8B56D-362A-D17B-B264-A17305697466}"/>
              </a:ext>
            </a:extLst>
          </p:cNvPr>
          <p:cNvGrpSpPr/>
          <p:nvPr/>
        </p:nvGrpSpPr>
        <p:grpSpPr>
          <a:xfrm>
            <a:off x="643844" y="1067235"/>
            <a:ext cx="3909463" cy="701660"/>
            <a:chOff x="4488036" y="1158488"/>
            <a:chExt cx="3909463" cy="701660"/>
          </a:xfrm>
        </p:grpSpPr>
        <p:sp>
          <p:nvSpPr>
            <p:cNvPr id="9" name="Rectangle: Rounded Corners 8">
              <a:extLst>
                <a:ext uri="{FF2B5EF4-FFF2-40B4-BE49-F238E27FC236}">
                  <a16:creationId xmlns:a16="http://schemas.microsoft.com/office/drawing/2014/main" id="{10773B5C-83CE-0F20-30A1-CB40E93B7628}"/>
                </a:ext>
              </a:extLst>
            </p:cNvPr>
            <p:cNvSpPr/>
            <p:nvPr/>
          </p:nvSpPr>
          <p:spPr>
            <a:xfrm>
              <a:off x="4488036" y="1158488"/>
              <a:ext cx="3909463" cy="7016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800" b="1" dirty="0">
                  <a:solidFill>
                    <a:schemeClr val="tx1"/>
                  </a:solidFill>
                </a:rPr>
                <a:t>           High Z-Score Reporters Filtered Data</a:t>
              </a:r>
            </a:p>
          </p:txBody>
        </p:sp>
        <p:pic>
          <p:nvPicPr>
            <p:cNvPr id="10" name="Picture 9">
              <a:extLst>
                <a:ext uri="{FF2B5EF4-FFF2-40B4-BE49-F238E27FC236}">
                  <a16:creationId xmlns:a16="http://schemas.microsoft.com/office/drawing/2014/main" id="{78DADAEA-4763-1527-3121-1BE71C63A918}"/>
                </a:ext>
              </a:extLst>
            </p:cNvPr>
            <p:cNvPicPr>
              <a:picLocks noChangeAspect="1"/>
            </p:cNvPicPr>
            <p:nvPr/>
          </p:nvPicPr>
          <p:blipFill>
            <a:blip r:embed="rId5"/>
            <a:stretch>
              <a:fillRect/>
            </a:stretch>
          </p:blipFill>
          <p:spPr>
            <a:xfrm>
              <a:off x="4883749" y="1230209"/>
              <a:ext cx="911494" cy="599223"/>
            </a:xfrm>
            <a:prstGeom prst="rect">
              <a:avLst/>
            </a:prstGeom>
          </p:spPr>
        </p:pic>
      </p:grpSp>
      <p:grpSp>
        <p:nvGrpSpPr>
          <p:cNvPr id="14" name="Group 13">
            <a:extLst>
              <a:ext uri="{FF2B5EF4-FFF2-40B4-BE49-F238E27FC236}">
                <a16:creationId xmlns:a16="http://schemas.microsoft.com/office/drawing/2014/main" id="{894A181D-6729-D730-45BB-3A8E35E8EBF7}"/>
              </a:ext>
            </a:extLst>
          </p:cNvPr>
          <p:cNvGrpSpPr/>
          <p:nvPr/>
        </p:nvGrpSpPr>
        <p:grpSpPr>
          <a:xfrm>
            <a:off x="7441930" y="1048785"/>
            <a:ext cx="3909463" cy="701660"/>
            <a:chOff x="7944850" y="941994"/>
            <a:chExt cx="3909463" cy="701660"/>
          </a:xfrm>
        </p:grpSpPr>
        <p:pic>
          <p:nvPicPr>
            <p:cNvPr id="11" name="Picture 10">
              <a:extLst>
                <a:ext uri="{FF2B5EF4-FFF2-40B4-BE49-F238E27FC236}">
                  <a16:creationId xmlns:a16="http://schemas.microsoft.com/office/drawing/2014/main" id="{3482E5A6-4A4D-B34A-A186-F76D14FD1254}"/>
                </a:ext>
              </a:extLst>
            </p:cNvPr>
            <p:cNvPicPr>
              <a:picLocks noChangeAspect="1"/>
            </p:cNvPicPr>
            <p:nvPr/>
          </p:nvPicPr>
          <p:blipFill>
            <a:blip r:embed="rId5"/>
            <a:stretch>
              <a:fillRect/>
            </a:stretch>
          </p:blipFill>
          <p:spPr>
            <a:xfrm>
              <a:off x="8054196" y="1011663"/>
              <a:ext cx="911494" cy="599223"/>
            </a:xfrm>
            <a:prstGeom prst="rect">
              <a:avLst/>
            </a:prstGeom>
          </p:spPr>
        </p:pic>
        <p:sp>
          <p:nvSpPr>
            <p:cNvPr id="12" name="Rectangle: Rounded Corners 11">
              <a:extLst>
                <a:ext uri="{FF2B5EF4-FFF2-40B4-BE49-F238E27FC236}">
                  <a16:creationId xmlns:a16="http://schemas.microsoft.com/office/drawing/2014/main" id="{364F3AD9-63B1-FBC7-6829-2ED6FB4DCF4E}"/>
                </a:ext>
              </a:extLst>
            </p:cNvPr>
            <p:cNvSpPr/>
            <p:nvPr/>
          </p:nvSpPr>
          <p:spPr>
            <a:xfrm>
              <a:off x="7944850" y="941994"/>
              <a:ext cx="3909463" cy="7016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Winsorized non-zero Data</a:t>
              </a:r>
              <a:endParaRPr lang="en-US" sz="1800" b="1" dirty="0">
                <a:solidFill>
                  <a:schemeClr val="tx1"/>
                </a:solidFill>
              </a:endParaRPr>
            </a:p>
          </p:txBody>
        </p:sp>
      </p:grpSp>
      <p:sp>
        <p:nvSpPr>
          <p:cNvPr id="2" name="Arrow: Down 1">
            <a:extLst>
              <a:ext uri="{FF2B5EF4-FFF2-40B4-BE49-F238E27FC236}">
                <a16:creationId xmlns:a16="http://schemas.microsoft.com/office/drawing/2014/main" id="{54D26AA8-BA85-5DA4-7C3C-8898FBCA18BA}"/>
              </a:ext>
            </a:extLst>
          </p:cNvPr>
          <p:cNvSpPr/>
          <p:nvPr/>
        </p:nvSpPr>
        <p:spPr>
          <a:xfrm>
            <a:off x="1168400" y="1768895"/>
            <a:ext cx="477520" cy="5992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5E861251-8A2A-6018-618E-426D5D9EA6AD}"/>
              </a:ext>
            </a:extLst>
          </p:cNvPr>
          <p:cNvSpPr/>
          <p:nvPr/>
        </p:nvSpPr>
        <p:spPr>
          <a:xfrm>
            <a:off x="7638695" y="1768895"/>
            <a:ext cx="477520" cy="5992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34622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3166440-E72D-0076-9895-D36C4BBA2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0CF4B-4EF8-F410-A02E-1C758C2CFAB5}"/>
              </a:ext>
            </a:extLst>
          </p:cNvPr>
          <p:cNvSpPr>
            <a:spLocks noGrp="1"/>
          </p:cNvSpPr>
          <p:nvPr>
            <p:ph type="title"/>
          </p:nvPr>
        </p:nvSpPr>
        <p:spPr>
          <a:xfrm>
            <a:off x="0" y="0"/>
            <a:ext cx="11958452" cy="1325563"/>
          </a:xfrm>
        </p:spPr>
        <p:txBody>
          <a:bodyPr anchor="t">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Hierarchical Linear Modeling: Leveraging Nested Data</a:t>
            </a:r>
          </a:p>
        </p:txBody>
      </p:sp>
      <p:sp>
        <p:nvSpPr>
          <p:cNvPr id="3" name="Content Placeholder 2">
            <a:extLst>
              <a:ext uri="{FF2B5EF4-FFF2-40B4-BE49-F238E27FC236}">
                <a16:creationId xmlns:a16="http://schemas.microsoft.com/office/drawing/2014/main" id="{D948905A-9300-DC73-BB77-1B2090D89CBC}"/>
              </a:ext>
            </a:extLst>
          </p:cNvPr>
          <p:cNvSpPr>
            <a:spLocks noGrp="1"/>
          </p:cNvSpPr>
          <p:nvPr>
            <p:ph idx="1"/>
          </p:nvPr>
        </p:nvSpPr>
        <p:spPr>
          <a:xfrm>
            <a:off x="453981" y="1111282"/>
            <a:ext cx="5044294" cy="4404011"/>
          </a:xfrm>
          <a:solidFill>
            <a:schemeClr val="bg1"/>
          </a:solidFill>
        </p:spPr>
        <p:txBody>
          <a:bodyPr>
            <a:normAutofit fontScale="70000" lnSpcReduction="20000"/>
          </a:bodyPr>
          <a:lstStyle/>
          <a:p>
            <a:pPr marL="0" marR="0">
              <a:lnSpc>
                <a:spcPct val="107000"/>
              </a:lnSpc>
              <a:spcAft>
                <a:spcPts val="800"/>
              </a:spcAft>
              <a:buNone/>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HLM allows us to leverage the nested structure of emissions data—years within companies, companies within industries—to produce more robust, context-aware estimates.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Nested data structure: explicitly models emissions observations (Level 1) clustered by company (Level 2) and industry (Level 3), capturing both within- and between-group variation.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Random intercepts &amp; slopes: allows each industry and each company to have its own baseline emissions and trend over time, rather than forcing a single global effect.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Partial pooling: “borrows strength” across companies and industries, stabilizing estimates where data are sparse—ideal for smaller reporters or short time series.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Improved prediction &amp; inference: by accounting for hierarchy and temporal dynamics simultaneously, HLM can yield more accurate emissions forecasts and clearer insights into cross-industry differences.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170" name="Picture 2" descr="Mixed-effect Regression for Hierarchical Modeling (Part 1)">
            <a:extLst>
              <a:ext uri="{FF2B5EF4-FFF2-40B4-BE49-F238E27FC236}">
                <a16:creationId xmlns:a16="http://schemas.microsoft.com/office/drawing/2014/main" id="{AE2B2413-BFE5-4153-30B9-2830F53AB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535" y="1778000"/>
            <a:ext cx="5371153" cy="37372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A031837-4C38-D99F-87E7-F3D2B069F031}"/>
              </a:ext>
            </a:extLst>
          </p:cNvPr>
          <p:cNvSpPr>
            <a:spLocks noGrp="1"/>
          </p:cNvSpPr>
          <p:nvPr>
            <p:ph type="sldNum" sz="quarter" idx="12"/>
          </p:nvPr>
        </p:nvSpPr>
        <p:spPr/>
        <p:txBody>
          <a:bodyPr/>
          <a:lstStyle/>
          <a:p>
            <a:fld id="{971E8533-77E1-49A6-BD1B-BE83991242A0}" type="slidenum">
              <a:rPr lang="en-US" smtClean="0"/>
              <a:t>17</a:t>
            </a:fld>
            <a:endParaRPr lang="en-US"/>
          </a:p>
        </p:txBody>
      </p:sp>
    </p:spTree>
    <p:extLst>
      <p:ext uri="{BB962C8B-B14F-4D97-AF65-F5344CB8AC3E}">
        <p14:creationId xmlns:p14="http://schemas.microsoft.com/office/powerpoint/2010/main" val="589500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0BF2001-69E2-A184-0EF0-D0F7AB93505E}"/>
            </a:ext>
          </a:extLst>
        </p:cNvPr>
        <p:cNvGrpSpPr/>
        <p:nvPr/>
      </p:nvGrpSpPr>
      <p:grpSpPr>
        <a:xfrm>
          <a:off x="0" y="0"/>
          <a:ext cx="0" cy="0"/>
          <a:chOff x="0" y="0"/>
          <a:chExt cx="0" cy="0"/>
        </a:xfrm>
      </p:grpSpPr>
      <p:grpSp>
        <p:nvGrpSpPr>
          <p:cNvPr id="73" name="Group 72">
            <a:extLst>
              <a:ext uri="{FF2B5EF4-FFF2-40B4-BE49-F238E27FC236}">
                <a16:creationId xmlns:a16="http://schemas.microsoft.com/office/drawing/2014/main" id="{3C054A1D-3369-445B-FD8E-F82F6F0D6774}"/>
              </a:ext>
            </a:extLst>
          </p:cNvPr>
          <p:cNvGrpSpPr/>
          <p:nvPr/>
        </p:nvGrpSpPr>
        <p:grpSpPr>
          <a:xfrm>
            <a:off x="5427470" y="1444978"/>
            <a:ext cx="6018802" cy="3968043"/>
            <a:chOff x="4318517" y="1602654"/>
            <a:chExt cx="6018802" cy="3968043"/>
          </a:xfrm>
        </p:grpSpPr>
        <p:sp>
          <p:nvSpPr>
            <p:cNvPr id="4" name="TextBox 3">
              <a:extLst>
                <a:ext uri="{FF2B5EF4-FFF2-40B4-BE49-F238E27FC236}">
                  <a16:creationId xmlns:a16="http://schemas.microsoft.com/office/drawing/2014/main" id="{3288DC2E-8A7F-AC10-A27F-8951ADE8CC43}"/>
                </a:ext>
              </a:extLst>
            </p:cNvPr>
            <p:cNvSpPr txBox="1"/>
            <p:nvPr/>
          </p:nvSpPr>
          <p:spPr>
            <a:xfrm>
              <a:off x="6543040" y="1602654"/>
              <a:ext cx="1735198" cy="369332"/>
            </a:xfrm>
            <a:prstGeom prst="rect">
              <a:avLst/>
            </a:prstGeom>
            <a:solidFill>
              <a:schemeClr val="accent2">
                <a:lumMod val="20000"/>
                <a:lumOff val="80000"/>
              </a:schemeClr>
            </a:solidFill>
            <a:ln>
              <a:solidFill>
                <a:schemeClr val="accent1">
                  <a:shade val="15000"/>
                </a:schemeClr>
              </a:solidFill>
            </a:ln>
          </p:spPr>
          <p:txBody>
            <a:bodyPr wrap="square" rtlCol="0" anchor="ctr">
              <a:spAutoFit/>
            </a:bodyPr>
            <a:lstStyle/>
            <a:p>
              <a:pPr algn="ctr"/>
              <a:r>
                <a:rPr lang="en-US" dirty="0"/>
                <a:t>Retail</a:t>
              </a:r>
            </a:p>
          </p:txBody>
        </p:sp>
        <p:sp>
          <p:nvSpPr>
            <p:cNvPr id="6" name="Arrow: Down 5">
              <a:extLst>
                <a:ext uri="{FF2B5EF4-FFF2-40B4-BE49-F238E27FC236}">
                  <a16:creationId xmlns:a16="http://schemas.microsoft.com/office/drawing/2014/main" id="{6D691399-EC44-95AB-039B-39BA0067E24F}"/>
                </a:ext>
              </a:extLst>
            </p:cNvPr>
            <p:cNvSpPr/>
            <p:nvPr/>
          </p:nvSpPr>
          <p:spPr>
            <a:xfrm>
              <a:off x="7198468" y="1971986"/>
              <a:ext cx="428017" cy="635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BE2F77-231A-F5DD-4731-9B63D998243E}"/>
                </a:ext>
              </a:extLst>
            </p:cNvPr>
            <p:cNvSpPr txBox="1"/>
            <p:nvPr/>
          </p:nvSpPr>
          <p:spPr>
            <a:xfrm>
              <a:off x="7610338" y="2743551"/>
              <a:ext cx="1239835" cy="369332"/>
            </a:xfrm>
            <a:prstGeom prst="rect">
              <a:avLst/>
            </a:prstGeom>
            <a:solidFill>
              <a:schemeClr val="accent6"/>
            </a:solidFill>
            <a:ln>
              <a:solidFill>
                <a:schemeClr val="accent1">
                  <a:shade val="15000"/>
                </a:schemeClr>
              </a:solidFill>
            </a:ln>
          </p:spPr>
          <p:txBody>
            <a:bodyPr wrap="square" rtlCol="0" anchor="ctr">
              <a:spAutoFit/>
            </a:bodyPr>
            <a:lstStyle/>
            <a:p>
              <a:pPr algn="ctr"/>
              <a:r>
                <a:rPr lang="en-US" dirty="0"/>
                <a:t>Amazon</a:t>
              </a:r>
            </a:p>
          </p:txBody>
        </p:sp>
        <p:grpSp>
          <p:nvGrpSpPr>
            <p:cNvPr id="38" name="Group 37">
              <a:extLst>
                <a:ext uri="{FF2B5EF4-FFF2-40B4-BE49-F238E27FC236}">
                  <a16:creationId xmlns:a16="http://schemas.microsoft.com/office/drawing/2014/main" id="{E912CDBB-85F4-7DC4-21D6-DC66E6429A5A}"/>
                </a:ext>
              </a:extLst>
            </p:cNvPr>
            <p:cNvGrpSpPr/>
            <p:nvPr/>
          </p:nvGrpSpPr>
          <p:grpSpPr>
            <a:xfrm>
              <a:off x="8984739" y="3097069"/>
              <a:ext cx="1352580" cy="2068188"/>
              <a:chOff x="8984739" y="3097069"/>
              <a:chExt cx="1352580" cy="2068188"/>
            </a:xfrm>
          </p:grpSpPr>
          <p:cxnSp>
            <p:nvCxnSpPr>
              <p:cNvPr id="25" name="Straight Arrow Connector 24">
                <a:extLst>
                  <a:ext uri="{FF2B5EF4-FFF2-40B4-BE49-F238E27FC236}">
                    <a16:creationId xmlns:a16="http://schemas.microsoft.com/office/drawing/2014/main" id="{CFC267B1-6F5C-CEB4-D39E-CA46385A63A8}"/>
                  </a:ext>
                </a:extLst>
              </p:cNvPr>
              <p:cNvCxnSpPr>
                <a:cxnSpLocks/>
                <a:endCxn id="16" idx="1"/>
              </p:cNvCxnSpPr>
              <p:nvPr/>
            </p:nvCxnSpPr>
            <p:spPr>
              <a:xfrm>
                <a:off x="9695177" y="3112883"/>
                <a:ext cx="45082" cy="1570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A3EADEC-FF91-BA6D-774F-2086EAD3780B}"/>
                  </a:ext>
                </a:extLst>
              </p:cNvPr>
              <p:cNvCxnSpPr>
                <a:cxnSpLocks/>
                <a:stCxn id="13" idx="2"/>
                <a:endCxn id="15" idx="0"/>
              </p:cNvCxnSpPr>
              <p:nvPr/>
            </p:nvCxnSpPr>
            <p:spPr>
              <a:xfrm flipH="1">
                <a:off x="9334420" y="3112883"/>
                <a:ext cx="205737" cy="148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AAF42880-8890-35F6-9E4F-72E53A637364}"/>
                  </a:ext>
                </a:extLst>
              </p:cNvPr>
              <p:cNvSpPr/>
              <p:nvPr/>
            </p:nvSpPr>
            <p:spPr>
              <a:xfrm>
                <a:off x="8984739" y="3884448"/>
                <a:ext cx="573932" cy="564205"/>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2018</a:t>
                </a:r>
              </a:p>
            </p:txBody>
          </p:sp>
          <p:sp>
            <p:nvSpPr>
              <p:cNvPr id="15" name="Oval 14">
                <a:extLst>
                  <a:ext uri="{FF2B5EF4-FFF2-40B4-BE49-F238E27FC236}">
                    <a16:creationId xmlns:a16="http://schemas.microsoft.com/office/drawing/2014/main" id="{CA41C0A6-4B98-33C7-0E2C-52AE31E30C33}"/>
                  </a:ext>
                </a:extLst>
              </p:cNvPr>
              <p:cNvSpPr/>
              <p:nvPr/>
            </p:nvSpPr>
            <p:spPr>
              <a:xfrm>
                <a:off x="9047454" y="4601052"/>
                <a:ext cx="573932" cy="564205"/>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2019</a:t>
                </a:r>
              </a:p>
            </p:txBody>
          </p:sp>
          <p:sp>
            <p:nvSpPr>
              <p:cNvPr id="16" name="Oval 15">
                <a:extLst>
                  <a:ext uri="{FF2B5EF4-FFF2-40B4-BE49-F238E27FC236}">
                    <a16:creationId xmlns:a16="http://schemas.microsoft.com/office/drawing/2014/main" id="{74973F31-9138-7871-6BBC-D56A61E09D16}"/>
                  </a:ext>
                </a:extLst>
              </p:cNvPr>
              <p:cNvSpPr/>
              <p:nvPr/>
            </p:nvSpPr>
            <p:spPr>
              <a:xfrm>
                <a:off x="9656209" y="4601052"/>
                <a:ext cx="573932" cy="564205"/>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2021</a:t>
                </a:r>
              </a:p>
            </p:txBody>
          </p:sp>
          <p:sp>
            <p:nvSpPr>
              <p:cNvPr id="17" name="Oval 16">
                <a:extLst>
                  <a:ext uri="{FF2B5EF4-FFF2-40B4-BE49-F238E27FC236}">
                    <a16:creationId xmlns:a16="http://schemas.microsoft.com/office/drawing/2014/main" id="{72E67528-C833-AF0F-DCA1-3D2932213342}"/>
                  </a:ext>
                </a:extLst>
              </p:cNvPr>
              <p:cNvSpPr/>
              <p:nvPr/>
            </p:nvSpPr>
            <p:spPr>
              <a:xfrm>
                <a:off x="9763387" y="3883643"/>
                <a:ext cx="573932" cy="564205"/>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2020</a:t>
                </a:r>
              </a:p>
            </p:txBody>
          </p:sp>
          <p:cxnSp>
            <p:nvCxnSpPr>
              <p:cNvPr id="19" name="Straight Arrow Connector 18">
                <a:extLst>
                  <a:ext uri="{FF2B5EF4-FFF2-40B4-BE49-F238E27FC236}">
                    <a16:creationId xmlns:a16="http://schemas.microsoft.com/office/drawing/2014/main" id="{B24A3A67-E00E-DA2E-E846-21D7D63003B9}"/>
                  </a:ext>
                </a:extLst>
              </p:cNvPr>
              <p:cNvCxnSpPr>
                <a:cxnSpLocks/>
                <a:endCxn id="17" idx="0"/>
              </p:cNvCxnSpPr>
              <p:nvPr/>
            </p:nvCxnSpPr>
            <p:spPr>
              <a:xfrm>
                <a:off x="9738576" y="3097069"/>
                <a:ext cx="311777" cy="786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1479FBC-5F35-658B-917D-69AE61413070}"/>
                  </a:ext>
                </a:extLst>
              </p:cNvPr>
              <p:cNvCxnSpPr>
                <a:cxnSpLocks/>
                <a:endCxn id="14" idx="0"/>
              </p:cNvCxnSpPr>
              <p:nvPr/>
            </p:nvCxnSpPr>
            <p:spPr>
              <a:xfrm flipH="1">
                <a:off x="9271705" y="3120571"/>
                <a:ext cx="143483" cy="7638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82699977-2690-12DA-54F2-124837AD0369}"/>
                </a:ext>
              </a:extLst>
            </p:cNvPr>
            <p:cNvGrpSpPr/>
            <p:nvPr/>
          </p:nvGrpSpPr>
          <p:grpSpPr>
            <a:xfrm>
              <a:off x="5946000" y="3084428"/>
              <a:ext cx="1352580" cy="2068188"/>
              <a:chOff x="8984739" y="3097069"/>
              <a:chExt cx="1352580" cy="2068188"/>
            </a:xfrm>
          </p:grpSpPr>
          <p:cxnSp>
            <p:nvCxnSpPr>
              <p:cNvPr id="40" name="Straight Arrow Connector 39">
                <a:extLst>
                  <a:ext uri="{FF2B5EF4-FFF2-40B4-BE49-F238E27FC236}">
                    <a16:creationId xmlns:a16="http://schemas.microsoft.com/office/drawing/2014/main" id="{C6023D0B-852D-CE9D-5304-0FF62B121617}"/>
                  </a:ext>
                </a:extLst>
              </p:cNvPr>
              <p:cNvCxnSpPr>
                <a:cxnSpLocks/>
                <a:endCxn id="44" idx="1"/>
              </p:cNvCxnSpPr>
              <p:nvPr/>
            </p:nvCxnSpPr>
            <p:spPr>
              <a:xfrm>
                <a:off x="9695177" y="3112883"/>
                <a:ext cx="45082" cy="1570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D4D0EB5-7FD2-6298-9FF6-686B8A561E6E}"/>
                  </a:ext>
                </a:extLst>
              </p:cNvPr>
              <p:cNvCxnSpPr>
                <a:cxnSpLocks/>
                <a:endCxn id="43" idx="0"/>
              </p:cNvCxnSpPr>
              <p:nvPr/>
            </p:nvCxnSpPr>
            <p:spPr>
              <a:xfrm flipH="1">
                <a:off x="9334420" y="3112883"/>
                <a:ext cx="205737" cy="148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E3AC2540-1367-D6A9-1466-3EFF381BD3E1}"/>
                  </a:ext>
                </a:extLst>
              </p:cNvPr>
              <p:cNvSpPr/>
              <p:nvPr/>
            </p:nvSpPr>
            <p:spPr>
              <a:xfrm>
                <a:off x="8984739" y="3884448"/>
                <a:ext cx="573932" cy="56420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2018</a:t>
                </a:r>
              </a:p>
            </p:txBody>
          </p:sp>
          <p:sp>
            <p:nvSpPr>
              <p:cNvPr id="43" name="Oval 42">
                <a:extLst>
                  <a:ext uri="{FF2B5EF4-FFF2-40B4-BE49-F238E27FC236}">
                    <a16:creationId xmlns:a16="http://schemas.microsoft.com/office/drawing/2014/main" id="{231BD349-F770-A7AF-2874-7A9A0A894D29}"/>
                  </a:ext>
                </a:extLst>
              </p:cNvPr>
              <p:cNvSpPr/>
              <p:nvPr/>
            </p:nvSpPr>
            <p:spPr>
              <a:xfrm>
                <a:off x="9047454" y="4601052"/>
                <a:ext cx="573932" cy="56420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2019</a:t>
                </a:r>
              </a:p>
            </p:txBody>
          </p:sp>
          <p:sp>
            <p:nvSpPr>
              <p:cNvPr id="44" name="Oval 43">
                <a:extLst>
                  <a:ext uri="{FF2B5EF4-FFF2-40B4-BE49-F238E27FC236}">
                    <a16:creationId xmlns:a16="http://schemas.microsoft.com/office/drawing/2014/main" id="{AB14995B-5A4C-A406-892B-1B0474EBEE93}"/>
                  </a:ext>
                </a:extLst>
              </p:cNvPr>
              <p:cNvSpPr/>
              <p:nvPr/>
            </p:nvSpPr>
            <p:spPr>
              <a:xfrm>
                <a:off x="9656209" y="4601052"/>
                <a:ext cx="573932" cy="56420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2021</a:t>
                </a:r>
              </a:p>
            </p:txBody>
          </p:sp>
          <p:sp>
            <p:nvSpPr>
              <p:cNvPr id="45" name="Oval 44">
                <a:extLst>
                  <a:ext uri="{FF2B5EF4-FFF2-40B4-BE49-F238E27FC236}">
                    <a16:creationId xmlns:a16="http://schemas.microsoft.com/office/drawing/2014/main" id="{B370D54F-602C-6B32-5C58-8664C9089455}"/>
                  </a:ext>
                </a:extLst>
              </p:cNvPr>
              <p:cNvSpPr/>
              <p:nvPr/>
            </p:nvSpPr>
            <p:spPr>
              <a:xfrm>
                <a:off x="9763387" y="3883643"/>
                <a:ext cx="573932" cy="56420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2020</a:t>
                </a:r>
              </a:p>
            </p:txBody>
          </p:sp>
          <p:cxnSp>
            <p:nvCxnSpPr>
              <p:cNvPr id="46" name="Straight Arrow Connector 45">
                <a:extLst>
                  <a:ext uri="{FF2B5EF4-FFF2-40B4-BE49-F238E27FC236}">
                    <a16:creationId xmlns:a16="http://schemas.microsoft.com/office/drawing/2014/main" id="{E4825F2C-9800-8622-300E-2DFF8FBAB376}"/>
                  </a:ext>
                </a:extLst>
              </p:cNvPr>
              <p:cNvCxnSpPr>
                <a:cxnSpLocks/>
                <a:endCxn id="45" idx="0"/>
              </p:cNvCxnSpPr>
              <p:nvPr/>
            </p:nvCxnSpPr>
            <p:spPr>
              <a:xfrm>
                <a:off x="9738576" y="3097069"/>
                <a:ext cx="311777" cy="786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EA98798-6C06-CBD5-358B-D70BD8E83CB2}"/>
                  </a:ext>
                </a:extLst>
              </p:cNvPr>
              <p:cNvCxnSpPr>
                <a:cxnSpLocks/>
                <a:endCxn id="42" idx="0"/>
              </p:cNvCxnSpPr>
              <p:nvPr/>
            </p:nvCxnSpPr>
            <p:spPr>
              <a:xfrm flipH="1">
                <a:off x="9271705" y="3120571"/>
                <a:ext cx="143483" cy="7638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49" name="Straight Arrow Connector 48">
              <a:extLst>
                <a:ext uri="{FF2B5EF4-FFF2-40B4-BE49-F238E27FC236}">
                  <a16:creationId xmlns:a16="http://schemas.microsoft.com/office/drawing/2014/main" id="{DB70A1CC-A7AB-352B-4989-E892EDCD7FD7}"/>
                </a:ext>
              </a:extLst>
            </p:cNvPr>
            <p:cNvCxnSpPr>
              <a:cxnSpLocks/>
              <a:endCxn id="53" idx="1"/>
            </p:cNvCxnSpPr>
            <p:nvPr/>
          </p:nvCxnSpPr>
          <p:spPr>
            <a:xfrm flipH="1">
              <a:off x="8319426" y="3120571"/>
              <a:ext cx="63974" cy="1968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0B5BF0B3-04A3-5B9B-B04C-8BE40476E075}"/>
                </a:ext>
              </a:extLst>
            </p:cNvPr>
            <p:cNvCxnSpPr>
              <a:cxnSpLocks/>
              <a:stCxn id="11" idx="2"/>
              <a:endCxn id="52" idx="0"/>
            </p:cNvCxnSpPr>
            <p:nvPr/>
          </p:nvCxnSpPr>
          <p:spPr>
            <a:xfrm flipH="1">
              <a:off x="7913587" y="3112883"/>
              <a:ext cx="316669" cy="1893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EC1625CF-7ADF-7D9B-7A65-45A51E6DD8F3}"/>
                </a:ext>
              </a:extLst>
            </p:cNvPr>
            <p:cNvSpPr/>
            <p:nvPr/>
          </p:nvSpPr>
          <p:spPr>
            <a:xfrm>
              <a:off x="7563906" y="4289888"/>
              <a:ext cx="573932" cy="564205"/>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2018</a:t>
              </a:r>
            </a:p>
          </p:txBody>
        </p:sp>
        <p:sp>
          <p:nvSpPr>
            <p:cNvPr id="52" name="Oval 51">
              <a:extLst>
                <a:ext uri="{FF2B5EF4-FFF2-40B4-BE49-F238E27FC236}">
                  <a16:creationId xmlns:a16="http://schemas.microsoft.com/office/drawing/2014/main" id="{E8A813B5-124A-F898-ADE3-E43F9788D786}"/>
                </a:ext>
              </a:extLst>
            </p:cNvPr>
            <p:cNvSpPr/>
            <p:nvPr/>
          </p:nvSpPr>
          <p:spPr>
            <a:xfrm>
              <a:off x="7626621" y="5006492"/>
              <a:ext cx="573932" cy="564205"/>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2019</a:t>
              </a:r>
            </a:p>
          </p:txBody>
        </p:sp>
        <p:sp>
          <p:nvSpPr>
            <p:cNvPr id="53" name="Oval 52">
              <a:extLst>
                <a:ext uri="{FF2B5EF4-FFF2-40B4-BE49-F238E27FC236}">
                  <a16:creationId xmlns:a16="http://schemas.microsoft.com/office/drawing/2014/main" id="{71173B54-839D-48B9-C3E7-8A6AEEA8649E}"/>
                </a:ext>
              </a:extLst>
            </p:cNvPr>
            <p:cNvSpPr/>
            <p:nvPr/>
          </p:nvSpPr>
          <p:spPr>
            <a:xfrm>
              <a:off x="8235376" y="5006492"/>
              <a:ext cx="573932" cy="564205"/>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2021</a:t>
              </a:r>
            </a:p>
          </p:txBody>
        </p:sp>
        <p:sp>
          <p:nvSpPr>
            <p:cNvPr id="54" name="Oval 53">
              <a:extLst>
                <a:ext uri="{FF2B5EF4-FFF2-40B4-BE49-F238E27FC236}">
                  <a16:creationId xmlns:a16="http://schemas.microsoft.com/office/drawing/2014/main" id="{47BE8425-0830-535F-8CE4-7D876D03F56D}"/>
                </a:ext>
              </a:extLst>
            </p:cNvPr>
            <p:cNvSpPr/>
            <p:nvPr/>
          </p:nvSpPr>
          <p:spPr>
            <a:xfrm>
              <a:off x="8342554" y="4289083"/>
              <a:ext cx="573932" cy="564205"/>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2020</a:t>
              </a:r>
            </a:p>
          </p:txBody>
        </p:sp>
        <p:cxnSp>
          <p:nvCxnSpPr>
            <p:cNvPr id="55" name="Straight Arrow Connector 54">
              <a:extLst>
                <a:ext uri="{FF2B5EF4-FFF2-40B4-BE49-F238E27FC236}">
                  <a16:creationId xmlns:a16="http://schemas.microsoft.com/office/drawing/2014/main" id="{B8524D32-7B43-4DAE-D5BD-5AC4252664CB}"/>
                </a:ext>
              </a:extLst>
            </p:cNvPr>
            <p:cNvCxnSpPr>
              <a:cxnSpLocks/>
              <a:endCxn id="54" idx="0"/>
            </p:cNvCxnSpPr>
            <p:nvPr/>
          </p:nvCxnSpPr>
          <p:spPr>
            <a:xfrm>
              <a:off x="8420575" y="3120571"/>
              <a:ext cx="208945" cy="116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62D2D14-808A-3B09-088E-F548F0A93AA5}"/>
                </a:ext>
              </a:extLst>
            </p:cNvPr>
            <p:cNvCxnSpPr>
              <a:cxnSpLocks/>
              <a:endCxn id="51" idx="0"/>
            </p:cNvCxnSpPr>
            <p:nvPr/>
          </p:nvCxnSpPr>
          <p:spPr>
            <a:xfrm flipH="1">
              <a:off x="7850872" y="3097069"/>
              <a:ext cx="270373" cy="1192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4969720D-B3EB-EE76-EDF5-5924554CD967}"/>
                </a:ext>
              </a:extLst>
            </p:cNvPr>
            <p:cNvGrpSpPr/>
            <p:nvPr/>
          </p:nvGrpSpPr>
          <p:grpSpPr>
            <a:xfrm>
              <a:off x="4318517" y="3084428"/>
              <a:ext cx="1352580" cy="2068188"/>
              <a:chOff x="8984739" y="3097069"/>
              <a:chExt cx="1352580" cy="2068188"/>
            </a:xfrm>
          </p:grpSpPr>
          <p:cxnSp>
            <p:nvCxnSpPr>
              <p:cNvPr id="58" name="Straight Arrow Connector 57">
                <a:extLst>
                  <a:ext uri="{FF2B5EF4-FFF2-40B4-BE49-F238E27FC236}">
                    <a16:creationId xmlns:a16="http://schemas.microsoft.com/office/drawing/2014/main" id="{BC420EA4-C688-99D0-FCFC-3D124B5578F6}"/>
                  </a:ext>
                </a:extLst>
              </p:cNvPr>
              <p:cNvCxnSpPr>
                <a:cxnSpLocks/>
                <a:endCxn id="62" idx="1"/>
              </p:cNvCxnSpPr>
              <p:nvPr/>
            </p:nvCxnSpPr>
            <p:spPr>
              <a:xfrm>
                <a:off x="9695177" y="3112883"/>
                <a:ext cx="45082" cy="1570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81C73AF-63A4-C930-008F-6B33D9831F01}"/>
                  </a:ext>
                </a:extLst>
              </p:cNvPr>
              <p:cNvCxnSpPr>
                <a:cxnSpLocks/>
                <a:endCxn id="61" idx="0"/>
              </p:cNvCxnSpPr>
              <p:nvPr/>
            </p:nvCxnSpPr>
            <p:spPr>
              <a:xfrm flipH="1">
                <a:off x="9334420" y="3112883"/>
                <a:ext cx="205737" cy="148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Oval 59">
                <a:extLst>
                  <a:ext uri="{FF2B5EF4-FFF2-40B4-BE49-F238E27FC236}">
                    <a16:creationId xmlns:a16="http://schemas.microsoft.com/office/drawing/2014/main" id="{ECC26690-4873-6DD5-EA9C-050D9808C32A}"/>
                  </a:ext>
                </a:extLst>
              </p:cNvPr>
              <p:cNvSpPr/>
              <p:nvPr/>
            </p:nvSpPr>
            <p:spPr>
              <a:xfrm>
                <a:off x="8984739" y="3884448"/>
                <a:ext cx="573932" cy="56420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2018</a:t>
                </a:r>
              </a:p>
            </p:txBody>
          </p:sp>
          <p:sp>
            <p:nvSpPr>
              <p:cNvPr id="61" name="Oval 60">
                <a:extLst>
                  <a:ext uri="{FF2B5EF4-FFF2-40B4-BE49-F238E27FC236}">
                    <a16:creationId xmlns:a16="http://schemas.microsoft.com/office/drawing/2014/main" id="{9A144460-08CC-0A69-EF38-B29507642F82}"/>
                  </a:ext>
                </a:extLst>
              </p:cNvPr>
              <p:cNvSpPr/>
              <p:nvPr/>
            </p:nvSpPr>
            <p:spPr>
              <a:xfrm>
                <a:off x="9047454" y="4601052"/>
                <a:ext cx="573932" cy="56420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2019</a:t>
                </a:r>
              </a:p>
            </p:txBody>
          </p:sp>
          <p:sp>
            <p:nvSpPr>
              <p:cNvPr id="62" name="Oval 61">
                <a:extLst>
                  <a:ext uri="{FF2B5EF4-FFF2-40B4-BE49-F238E27FC236}">
                    <a16:creationId xmlns:a16="http://schemas.microsoft.com/office/drawing/2014/main" id="{666CC342-E77B-55F0-47EF-B75F4307AF6F}"/>
                  </a:ext>
                </a:extLst>
              </p:cNvPr>
              <p:cNvSpPr/>
              <p:nvPr/>
            </p:nvSpPr>
            <p:spPr>
              <a:xfrm>
                <a:off x="9656209" y="4601052"/>
                <a:ext cx="573932" cy="56420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2021</a:t>
                </a:r>
              </a:p>
            </p:txBody>
          </p:sp>
          <p:sp>
            <p:nvSpPr>
              <p:cNvPr id="63" name="Oval 62">
                <a:extLst>
                  <a:ext uri="{FF2B5EF4-FFF2-40B4-BE49-F238E27FC236}">
                    <a16:creationId xmlns:a16="http://schemas.microsoft.com/office/drawing/2014/main" id="{6C3A3A1E-6123-0D95-4759-79A10D090C8B}"/>
                  </a:ext>
                </a:extLst>
              </p:cNvPr>
              <p:cNvSpPr/>
              <p:nvPr/>
            </p:nvSpPr>
            <p:spPr>
              <a:xfrm>
                <a:off x="9763387" y="3883643"/>
                <a:ext cx="573932" cy="56420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2020</a:t>
                </a:r>
              </a:p>
            </p:txBody>
          </p:sp>
          <p:cxnSp>
            <p:nvCxnSpPr>
              <p:cNvPr id="64" name="Straight Arrow Connector 63">
                <a:extLst>
                  <a:ext uri="{FF2B5EF4-FFF2-40B4-BE49-F238E27FC236}">
                    <a16:creationId xmlns:a16="http://schemas.microsoft.com/office/drawing/2014/main" id="{4DA88218-FECF-EB14-4B46-AA84059F33D6}"/>
                  </a:ext>
                </a:extLst>
              </p:cNvPr>
              <p:cNvCxnSpPr>
                <a:cxnSpLocks/>
                <a:endCxn id="63" idx="0"/>
              </p:cNvCxnSpPr>
              <p:nvPr/>
            </p:nvCxnSpPr>
            <p:spPr>
              <a:xfrm>
                <a:off x="9738576" y="3097069"/>
                <a:ext cx="311777" cy="786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34DB28EF-2B35-34F9-E102-ED6ED92A6B1C}"/>
                  </a:ext>
                </a:extLst>
              </p:cNvPr>
              <p:cNvCxnSpPr>
                <a:cxnSpLocks/>
                <a:endCxn id="60" idx="0"/>
              </p:cNvCxnSpPr>
              <p:nvPr/>
            </p:nvCxnSpPr>
            <p:spPr>
              <a:xfrm flipH="1">
                <a:off x="9271705" y="3120571"/>
                <a:ext cx="143483" cy="7638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A82C27AD-4F1A-EF6B-C51F-70FC23E0C577}"/>
                </a:ext>
              </a:extLst>
            </p:cNvPr>
            <p:cNvSpPr txBox="1"/>
            <p:nvPr/>
          </p:nvSpPr>
          <p:spPr>
            <a:xfrm>
              <a:off x="9054431" y="2743551"/>
              <a:ext cx="971452" cy="369332"/>
            </a:xfrm>
            <a:prstGeom prst="rect">
              <a:avLst/>
            </a:prstGeom>
            <a:solidFill>
              <a:srgbClr val="FFFF00"/>
            </a:solidFill>
            <a:ln>
              <a:solidFill>
                <a:schemeClr val="accent1">
                  <a:shade val="15000"/>
                </a:schemeClr>
              </a:solidFill>
            </a:ln>
          </p:spPr>
          <p:txBody>
            <a:bodyPr wrap="square" rtlCol="0" anchor="ctr">
              <a:spAutoFit/>
            </a:bodyPr>
            <a:lstStyle/>
            <a:p>
              <a:pPr algn="ctr"/>
              <a:r>
                <a:rPr lang="en-US" dirty="0"/>
                <a:t>Costco</a:t>
              </a:r>
            </a:p>
          </p:txBody>
        </p:sp>
        <p:sp>
          <p:nvSpPr>
            <p:cNvPr id="10" name="TextBox 9">
              <a:extLst>
                <a:ext uri="{FF2B5EF4-FFF2-40B4-BE49-F238E27FC236}">
                  <a16:creationId xmlns:a16="http://schemas.microsoft.com/office/drawing/2014/main" id="{9DA560A0-C94F-7612-6DF4-24C6447AF3CB}"/>
                </a:ext>
              </a:extLst>
            </p:cNvPr>
            <p:cNvSpPr txBox="1"/>
            <p:nvPr/>
          </p:nvSpPr>
          <p:spPr>
            <a:xfrm>
              <a:off x="6038449" y="2751239"/>
              <a:ext cx="1239836" cy="369332"/>
            </a:xfrm>
            <a:prstGeom prst="rect">
              <a:avLst/>
            </a:prstGeom>
            <a:solidFill>
              <a:srgbClr val="00B0F0"/>
            </a:solidFill>
            <a:ln>
              <a:solidFill>
                <a:schemeClr val="accent1">
                  <a:shade val="15000"/>
                </a:schemeClr>
              </a:solidFill>
            </a:ln>
          </p:spPr>
          <p:txBody>
            <a:bodyPr wrap="square" rtlCol="0" anchor="ctr">
              <a:spAutoFit/>
            </a:bodyPr>
            <a:lstStyle/>
            <a:p>
              <a:pPr algn="ctr"/>
              <a:r>
                <a:rPr lang="en-US" dirty="0"/>
                <a:t>Walmart</a:t>
              </a:r>
            </a:p>
          </p:txBody>
        </p:sp>
        <p:sp>
          <p:nvSpPr>
            <p:cNvPr id="9" name="TextBox 8">
              <a:extLst>
                <a:ext uri="{FF2B5EF4-FFF2-40B4-BE49-F238E27FC236}">
                  <a16:creationId xmlns:a16="http://schemas.microsoft.com/office/drawing/2014/main" id="{05695127-3D38-98C9-F527-9F6B4257922D}"/>
                </a:ext>
              </a:extLst>
            </p:cNvPr>
            <p:cNvSpPr txBox="1"/>
            <p:nvPr/>
          </p:nvSpPr>
          <p:spPr>
            <a:xfrm>
              <a:off x="4601998" y="2751239"/>
              <a:ext cx="971452" cy="369332"/>
            </a:xfrm>
            <a:prstGeom prst="rect">
              <a:avLst/>
            </a:prstGeom>
            <a:solidFill>
              <a:srgbClr val="FF0000"/>
            </a:solidFill>
            <a:ln>
              <a:solidFill>
                <a:schemeClr val="accent1">
                  <a:shade val="15000"/>
                </a:schemeClr>
              </a:solidFill>
            </a:ln>
          </p:spPr>
          <p:txBody>
            <a:bodyPr wrap="square" rtlCol="0" anchor="ctr">
              <a:spAutoFit/>
            </a:bodyPr>
            <a:lstStyle/>
            <a:p>
              <a:pPr algn="ctr"/>
              <a:r>
                <a:rPr lang="en-US" dirty="0"/>
                <a:t>Target</a:t>
              </a:r>
            </a:p>
          </p:txBody>
        </p:sp>
      </p:grpSp>
      <p:sp>
        <p:nvSpPr>
          <p:cNvPr id="71" name="Content Placeholder 2">
            <a:extLst>
              <a:ext uri="{FF2B5EF4-FFF2-40B4-BE49-F238E27FC236}">
                <a16:creationId xmlns:a16="http://schemas.microsoft.com/office/drawing/2014/main" id="{39310F7D-03F9-2B7E-0C2F-5036454122C6}"/>
              </a:ext>
            </a:extLst>
          </p:cNvPr>
          <p:cNvSpPr>
            <a:spLocks noGrp="1"/>
          </p:cNvSpPr>
          <p:nvPr>
            <p:ph idx="1"/>
          </p:nvPr>
        </p:nvSpPr>
        <p:spPr>
          <a:xfrm>
            <a:off x="582168" y="1487297"/>
            <a:ext cx="4236720" cy="4303903"/>
          </a:xfrm>
          <a:solidFill>
            <a:schemeClr val="bg1"/>
          </a:solidFill>
        </p:spPr>
        <p:txBody>
          <a:bodyPr>
            <a:normAutofit fontScale="85000" lnSpcReduction="20000"/>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Level 3 (Industry: Retail): fits a shared baseline intercept and growth rate for the entire retail sector—e.g. all Retail companies start from a common emissions “anchor” and trend.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Level 2 (Company: Walmart, Target, Costco): allows each retailer to deviate from that industry curve with its own intercept and slope—capturing firm-specific efficiencies or expansion.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Level 1 (Yearly observations): models each annual log-Scope 3 emission report (e.g. Walmart 2018, Walmart 2019, …) around its company’s trajectory, with residual error.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Partial pooling across levels: small chains with few years borrow strength from the sector and larger peers, preventing over- or under-reaction to one anomalous data point.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2" name="Slide Number Placeholder 1">
            <a:extLst>
              <a:ext uri="{FF2B5EF4-FFF2-40B4-BE49-F238E27FC236}">
                <a16:creationId xmlns:a16="http://schemas.microsoft.com/office/drawing/2014/main" id="{0F60FB2F-0116-1EFA-77DA-A9E3C8EFAE68}"/>
              </a:ext>
            </a:extLst>
          </p:cNvPr>
          <p:cNvSpPr>
            <a:spLocks noGrp="1"/>
          </p:cNvSpPr>
          <p:nvPr>
            <p:ph type="sldNum" sz="quarter" idx="12"/>
          </p:nvPr>
        </p:nvSpPr>
        <p:spPr/>
        <p:txBody>
          <a:bodyPr/>
          <a:lstStyle/>
          <a:p>
            <a:fld id="{971E8533-77E1-49A6-BD1B-BE83991242A0}" type="slidenum">
              <a:rPr lang="en-US" smtClean="0"/>
              <a:t>18</a:t>
            </a:fld>
            <a:endParaRPr lang="en-US"/>
          </a:p>
        </p:txBody>
      </p:sp>
      <p:sp>
        <p:nvSpPr>
          <p:cNvPr id="74" name="Title 1">
            <a:extLst>
              <a:ext uri="{FF2B5EF4-FFF2-40B4-BE49-F238E27FC236}">
                <a16:creationId xmlns:a16="http://schemas.microsoft.com/office/drawing/2014/main" id="{7BDC7DBB-9166-711D-903B-A247A549E6E7}"/>
              </a:ext>
            </a:extLst>
          </p:cNvPr>
          <p:cNvSpPr txBox="1">
            <a:spLocks/>
          </p:cNvSpPr>
          <p:nvPr/>
        </p:nvSpPr>
        <p:spPr>
          <a:xfrm>
            <a:off x="0" y="11261"/>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kern="100" dirty="0">
                <a:latin typeface="Calibri" panose="020F0502020204030204" pitchFamily="34" charset="0"/>
                <a:ea typeface="Calibri" panose="020F0502020204030204" pitchFamily="34" charset="0"/>
                <a:cs typeface="Times New Roman" panose="02020603050405020304" pitchFamily="18" charset="0"/>
              </a:rPr>
              <a:t>Hierarchical Linear Modeling (HLM) for Scope 3 Emissions</a:t>
            </a:r>
            <a:endParaRPr lang="en-US" sz="3200" dirty="0"/>
          </a:p>
        </p:txBody>
      </p:sp>
    </p:spTree>
    <p:extLst>
      <p:ext uri="{BB962C8B-B14F-4D97-AF65-F5344CB8AC3E}">
        <p14:creationId xmlns:p14="http://schemas.microsoft.com/office/powerpoint/2010/main" val="39481909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6E24344-E2D1-8776-1C9B-C83DD811B5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CF3FC1-C213-9E7B-5044-23207DC6CB24}"/>
              </a:ext>
            </a:extLst>
          </p:cNvPr>
          <p:cNvSpPr>
            <a:spLocks noGrp="1"/>
          </p:cNvSpPr>
          <p:nvPr>
            <p:ph idx="1"/>
          </p:nvPr>
        </p:nvSpPr>
        <p:spPr>
          <a:xfrm>
            <a:off x="5172277" y="1640443"/>
            <a:ext cx="6457545" cy="3577111"/>
          </a:xfrm>
          <a:solidFill>
            <a:schemeClr val="bg1"/>
          </a:solidFill>
          <a:ln>
            <a:solidFill>
              <a:schemeClr val="accent1">
                <a:shade val="15000"/>
              </a:schemeClr>
            </a:solidFill>
          </a:ln>
        </p:spPr>
        <p:txBody>
          <a:bodyPr>
            <a:normAutofit/>
          </a:bodyPr>
          <a:lstStyle/>
          <a:p>
            <a:pPr marL="0">
              <a:lnSpc>
                <a:spcPct val="107000"/>
              </a:lnSpc>
              <a:spcAft>
                <a:spcPts val="800"/>
              </a:spcAft>
              <a:buNone/>
            </a:pPr>
            <a:r>
              <a:rPr lang="en-US" sz="1800" kern="1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response ~ fixed-effect predictors + categorical dummies</a:t>
            </a:r>
          </a:p>
          <a:p>
            <a:pPr marL="0" marR="0">
              <a:lnSpc>
                <a:spcPct val="107000"/>
              </a:lnSpc>
              <a:spcAft>
                <a:spcPts val="800"/>
              </a:spcAft>
              <a:buNone/>
            </a:pPr>
            <a:endParaRPr lang="en-US" sz="18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endParaRPr lang="en-US" sz="1800" b="1" kern="100"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formula = (log_Scope_3_Amount ~ log_Revenue_USD + log_Market_Cap_USD + log_ebitda_USD + log_grossProfit_USD + log_netIncome_USD + log_cashAndCashEquivalents_USD + log_longTermInvestments_USD + log_totalAssets_USD + log_totalLiabilities_USD + log_totalInvestments_USD + log_totalDebt_USD + log_totalEquity_USD + C(Year) +C(Country))</a:t>
            </a:r>
          </a:p>
          <a:p>
            <a:pPr marL="0" marR="0">
              <a:lnSpc>
                <a:spcPct val="107000"/>
              </a:lnSpc>
              <a:spcAft>
                <a:spcPts val="80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4082AC83-61F3-D2F1-3770-04FD62701D35}"/>
              </a:ext>
            </a:extLst>
          </p:cNvPr>
          <p:cNvSpPr>
            <a:spLocks noGrp="1"/>
          </p:cNvSpPr>
          <p:nvPr>
            <p:ph type="sldNum" sz="quarter" idx="12"/>
          </p:nvPr>
        </p:nvSpPr>
        <p:spPr/>
        <p:txBody>
          <a:bodyPr/>
          <a:lstStyle/>
          <a:p>
            <a:fld id="{971E8533-77E1-49A6-BD1B-BE83991242A0}" type="slidenum">
              <a:rPr lang="en-US" smtClean="0"/>
              <a:t>19</a:t>
            </a:fld>
            <a:endParaRPr lang="en-US"/>
          </a:p>
        </p:txBody>
      </p:sp>
      <p:sp>
        <p:nvSpPr>
          <p:cNvPr id="4" name="Title 1">
            <a:extLst>
              <a:ext uri="{FF2B5EF4-FFF2-40B4-BE49-F238E27FC236}">
                <a16:creationId xmlns:a16="http://schemas.microsoft.com/office/drawing/2014/main" id="{1D03B789-9678-C24B-8ABB-18939F2C9A67}"/>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kern="100" dirty="0">
                <a:latin typeface="Calibri" panose="020F0502020204030204" pitchFamily="34" charset="0"/>
                <a:ea typeface="Calibri" panose="020F0502020204030204" pitchFamily="34" charset="0"/>
                <a:cs typeface="Times New Roman" panose="02020603050405020304" pitchFamily="18" charset="0"/>
              </a:rPr>
              <a:t>HLM formula</a:t>
            </a:r>
            <a:endParaRPr lang="en-US" sz="3200" dirty="0"/>
          </a:p>
        </p:txBody>
      </p:sp>
      <p:sp>
        <p:nvSpPr>
          <p:cNvPr id="2" name="Content Placeholder 2">
            <a:extLst>
              <a:ext uri="{FF2B5EF4-FFF2-40B4-BE49-F238E27FC236}">
                <a16:creationId xmlns:a16="http://schemas.microsoft.com/office/drawing/2014/main" id="{0B64CDCB-C9D9-2D26-4BCF-16B695D0F888}"/>
              </a:ext>
            </a:extLst>
          </p:cNvPr>
          <p:cNvSpPr txBox="1">
            <a:spLocks/>
          </p:cNvSpPr>
          <p:nvPr/>
        </p:nvSpPr>
        <p:spPr>
          <a:xfrm>
            <a:off x="438988" y="795576"/>
            <a:ext cx="4379825" cy="5266846"/>
          </a:xfrm>
          <a:prstGeom prst="rect">
            <a:avLst/>
          </a:prstGeom>
          <a:solidFill>
            <a:schemeClr val="bg1"/>
          </a:solidFill>
          <a:ln>
            <a:solidFill>
              <a:schemeClr val="accent1">
                <a:shade val="1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nSpc>
                <a:spcPct val="107000"/>
              </a:lnSpc>
              <a:spcAft>
                <a:spcPts val="800"/>
              </a:spcAft>
              <a:buNone/>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Building the </a:t>
            </a: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Mixed-Effects</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Recipe Using the </a:t>
            </a: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statsmodels</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Library</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Target (response):</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log_Scope_3_Amount</a:t>
            </a:r>
          </a:p>
          <a:p>
            <a:pPr marR="0" lvl="0">
              <a:lnSpc>
                <a:spcPct val="107000"/>
              </a:lnSpc>
              <a:spcAft>
                <a:spcPts val="800"/>
              </a:spcAft>
              <a:buSzPts val="1000"/>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Log-transform all financial drivers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R="0" lvl="1">
              <a:lnSpc>
                <a:spcPct val="107000"/>
              </a:lnSpc>
              <a:spcAft>
                <a:spcPts val="800"/>
              </a:spcAft>
              <a:buSzPts val="1000"/>
              <a:tabLst>
                <a:tab pos="9144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Linearizes multiplicative relationships</a:t>
            </a:r>
          </a:p>
          <a:p>
            <a:pPr marR="0" lvl="1">
              <a:lnSpc>
                <a:spcPct val="107000"/>
              </a:lnSpc>
              <a:spcAft>
                <a:spcPts val="800"/>
              </a:spcAft>
              <a:buSzPts val="1000"/>
              <a:tabLst>
                <a:tab pos="9144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Tames extremes so one mega-cap firm can’t dominate the fit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Cover the whole balance sheet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Cash flow (EBITDA), profitability (gross/net income), assets, liabilities, and debt provide complementary signals about a company’s operating footprint.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Add hierarchical structure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with categorical terms:</a:t>
            </a:r>
          </a:p>
          <a:p>
            <a:pPr marR="0" lvl="1">
              <a:lnSpc>
                <a:spcPct val="107000"/>
              </a:lnSpc>
              <a:spcAft>
                <a:spcPts val="800"/>
              </a:spcAft>
              <a:buSzPts val="1000"/>
              <a:tabLst>
                <a:tab pos="9144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C(Year)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Absorbs any global shift in reporting practices or macroeconomic conditions</a:t>
            </a:r>
          </a:p>
          <a:p>
            <a:pPr marR="0" lvl="1">
              <a:lnSpc>
                <a:spcPct val="107000"/>
              </a:lnSpc>
              <a:spcAft>
                <a:spcPts val="800"/>
              </a:spcAft>
              <a:buSzPts val="1000"/>
              <a:tabLst>
                <a:tab pos="9144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C(Country)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Captures national effects (e.g., grid mix, regulations) without requiring dozens of dummy variables</a:t>
            </a:r>
          </a:p>
          <a:p>
            <a:pPr marL="0">
              <a:lnSpc>
                <a:spcPct val="107000"/>
              </a:lnSpc>
              <a:spcAft>
                <a:spcPts val="800"/>
              </a:spcAft>
              <a:buFont typeface="Arial" panose="020B0604020202020204" pitchFamily="34" charset="0"/>
              <a:buNone/>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Aft>
                <a:spcPts val="800"/>
              </a:spcAft>
              <a:buFont typeface="Arial" panose="020B0604020202020204" pitchFamily="34" charset="0"/>
              <a:buNone/>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Arrow: Down 7">
            <a:extLst>
              <a:ext uri="{FF2B5EF4-FFF2-40B4-BE49-F238E27FC236}">
                <a16:creationId xmlns:a16="http://schemas.microsoft.com/office/drawing/2014/main" id="{4F5F036B-E4B2-2A87-EB87-DB350B020CB8}"/>
              </a:ext>
            </a:extLst>
          </p:cNvPr>
          <p:cNvSpPr/>
          <p:nvPr/>
        </p:nvSpPr>
        <p:spPr>
          <a:xfrm>
            <a:off x="7477125" y="2021446"/>
            <a:ext cx="1133475" cy="11789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51280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7000">
              <a:srgbClr val="2381B5"/>
            </a:gs>
            <a:gs pos="0">
              <a:srgbClr val="DE8173"/>
            </a:gs>
            <a:gs pos="100000">
              <a:srgbClr val="CE8178"/>
            </a:gs>
            <a:gs pos="87000">
              <a:srgbClr val="137199"/>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03B8-9085-3545-8143-FBBCF018F7D0}"/>
              </a:ext>
            </a:extLst>
          </p:cNvPr>
          <p:cNvSpPr>
            <a:spLocks noGrp="1"/>
          </p:cNvSpPr>
          <p:nvPr>
            <p:ph type="title"/>
          </p:nvPr>
        </p:nvSpPr>
        <p:spPr>
          <a:xfrm>
            <a:off x="0" y="18255"/>
            <a:ext cx="10515600" cy="1325563"/>
          </a:xfrm>
        </p:spPr>
        <p:txBody>
          <a:bodyPr anchor="t">
            <a:normAutofit/>
          </a:bodyPr>
          <a:lstStyle/>
          <a:p>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Project Overview</a:t>
            </a:r>
          </a:p>
        </p:txBody>
      </p:sp>
      <p:sp>
        <p:nvSpPr>
          <p:cNvPr id="3" name="Content Placeholder 2">
            <a:extLst>
              <a:ext uri="{FF2B5EF4-FFF2-40B4-BE49-F238E27FC236}">
                <a16:creationId xmlns:a16="http://schemas.microsoft.com/office/drawing/2014/main" id="{E77D594A-9A3B-BA46-29FB-3C68B9835882}"/>
              </a:ext>
            </a:extLst>
          </p:cNvPr>
          <p:cNvSpPr>
            <a:spLocks noGrp="1"/>
          </p:cNvSpPr>
          <p:nvPr>
            <p:ph idx="1"/>
          </p:nvPr>
        </p:nvSpPr>
        <p:spPr>
          <a:xfrm>
            <a:off x="718559" y="709301"/>
            <a:ext cx="5656604" cy="5571858"/>
          </a:xfrm>
          <a:ln>
            <a:solidFill>
              <a:schemeClr val="accent1">
                <a:shade val="15000"/>
              </a:schemeClr>
            </a:solidFill>
          </a:ln>
        </p:spPr>
        <p:txBody>
          <a:bodyPr>
            <a:noAutofit/>
          </a:bodyPr>
          <a:lstStyle/>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Understanding Scope 3 GHG Emissions</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Overview of indirect emissions and the importance of estimating them accurately</a:t>
            </a:r>
            <a:endParaRPr lang="en-US" sz="11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Data Practicum I Efforts</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Initial efforts in data collection, integration, and pipeline design</a:t>
            </a:r>
            <a:endParaRPr lang="en-US" sz="11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Addressing Dataset Quality and Consistency</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Expanding the Feature Set</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Evaluation of financial indicators, Scope 1 &amp; 2 values, and calculation methods</a:t>
            </a:r>
            <a:endParaRPr lang="en-US" sz="11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Outlier Detection and Treatment</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Z-score filtering, absolute value caps, and winsorization approaches</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Exploring Emissions Calculation Methods</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Review of reporting variation and its implications for model accuracy</a:t>
            </a:r>
            <a:endParaRPr lang="en-US" sz="11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AdaBoost Modeling</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Data Preparation</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Training and Predictive Output</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Hierarchical Linear Modeling Approach</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Concept Introduction</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Formula &amp; Random Effects Structure</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Model Results and Performance</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Feature Significance and Reduction</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Residual Modeling Insights</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Model Evaluation Metrics</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Project Wrap-up</a:t>
            </a:r>
          </a:p>
          <a:p>
            <a:pPr lvl="1"/>
            <a:r>
              <a:rPr lang="en-US" sz="1100" dirty="0">
                <a:solidFill>
                  <a:schemeClr val="bg1"/>
                </a:solidFill>
                <a:latin typeface="Calibri" panose="020F0502020204030204" pitchFamily="34" charset="0"/>
                <a:ea typeface="Calibri" panose="020F0502020204030204" pitchFamily="34" charset="0"/>
                <a:cs typeface="Calibri" panose="020F0502020204030204" pitchFamily="34" charset="0"/>
              </a:rPr>
              <a:t>Summary of findings, limitations, and future opportunities</a:t>
            </a:r>
          </a:p>
          <a:p>
            <a:pPr lvl="1"/>
            <a:endParaRPr lang="en-US" sz="100" dirty="0">
              <a:latin typeface="Calibri" panose="020F0502020204030204" pitchFamily="34" charset="0"/>
              <a:ea typeface="Calibri" panose="020F0502020204030204" pitchFamily="34" charset="0"/>
              <a:cs typeface="Calibri" panose="020F0502020204030204" pitchFamily="34" charset="0"/>
            </a:endParaRPr>
          </a:p>
          <a:p>
            <a:pPr lvl="1"/>
            <a:endParaRPr lang="en-US" sz="100" dirty="0">
              <a:latin typeface="Calibri" panose="020F0502020204030204" pitchFamily="34" charset="0"/>
              <a:ea typeface="Calibri" panose="020F0502020204030204" pitchFamily="34" charset="0"/>
              <a:cs typeface="Calibri" panose="020F0502020204030204" pitchFamily="34" charset="0"/>
            </a:endParaRPr>
          </a:p>
          <a:p>
            <a:endParaRPr lang="en-US" sz="300" dirty="0">
              <a:latin typeface="Calibri" panose="020F0502020204030204" pitchFamily="34" charset="0"/>
              <a:ea typeface="Calibri" panose="020F0502020204030204" pitchFamily="34" charset="0"/>
              <a:cs typeface="Calibri" panose="020F0502020204030204" pitchFamily="34" charset="0"/>
            </a:endParaRPr>
          </a:p>
          <a:p>
            <a:endParaRPr lang="en-US" sz="3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44458FB0-A21F-7E70-BBC2-07DA493EC98B}"/>
              </a:ext>
            </a:extLst>
          </p:cNvPr>
          <p:cNvSpPr>
            <a:spLocks noGrp="1"/>
          </p:cNvSpPr>
          <p:nvPr>
            <p:ph type="sldNum" sz="quarter" idx="12"/>
          </p:nvPr>
        </p:nvSpPr>
        <p:spPr/>
        <p:txBody>
          <a:bodyPr/>
          <a:lstStyle/>
          <a:p>
            <a:fld id="{971E8533-77E1-49A6-BD1B-BE83991242A0}" type="slidenum">
              <a:rPr lang="en-US" smtClean="0"/>
              <a:t>2</a:t>
            </a:fld>
            <a:endParaRPr lang="en-US"/>
          </a:p>
        </p:txBody>
      </p:sp>
      <p:pic>
        <p:nvPicPr>
          <p:cNvPr id="6" name="Picture 5" descr="A screenshot of a cellphone&#10;&#10;AI-generated content may be incorrect.">
            <a:extLst>
              <a:ext uri="{FF2B5EF4-FFF2-40B4-BE49-F238E27FC236}">
                <a16:creationId xmlns:a16="http://schemas.microsoft.com/office/drawing/2014/main" id="{F86985A0-2D78-9DF8-B340-34C47BB7EA90}"/>
              </a:ext>
            </a:extLst>
          </p:cNvPr>
          <p:cNvPicPr>
            <a:picLocks noChangeAspect="1"/>
          </p:cNvPicPr>
          <p:nvPr/>
        </p:nvPicPr>
        <p:blipFill>
          <a:blip r:embed="rId3"/>
          <a:stretch>
            <a:fillRect/>
          </a:stretch>
        </p:blipFill>
        <p:spPr>
          <a:xfrm>
            <a:off x="7030467" y="18255"/>
            <a:ext cx="4547660" cy="6821490"/>
          </a:xfrm>
          <a:prstGeom prst="rect">
            <a:avLst/>
          </a:prstGeom>
          <a:ln>
            <a:solidFill>
              <a:schemeClr val="accent1">
                <a:shade val="15000"/>
              </a:schemeClr>
            </a:solidFill>
          </a:ln>
        </p:spPr>
      </p:pic>
    </p:spTree>
    <p:extLst>
      <p:ext uri="{BB962C8B-B14F-4D97-AF65-F5344CB8AC3E}">
        <p14:creationId xmlns:p14="http://schemas.microsoft.com/office/powerpoint/2010/main" val="807880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D572F23-A272-6B14-2BD5-95FE1A6BD58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D4E913B-F496-A58D-B0F9-2AEBD0BDD860}"/>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kern="100" dirty="0">
                <a:latin typeface="Calibri" panose="020F0502020204030204" pitchFamily="34" charset="0"/>
                <a:ea typeface="Calibri" panose="020F0502020204030204" pitchFamily="34" charset="0"/>
                <a:cs typeface="Times New Roman" panose="02020603050405020304" pitchFamily="18" charset="0"/>
              </a:rPr>
              <a:t>HLM random-effects structure </a:t>
            </a:r>
            <a:endParaRPr lang="en-US" sz="3200" dirty="0"/>
          </a:p>
        </p:txBody>
      </p:sp>
      <p:sp>
        <p:nvSpPr>
          <p:cNvPr id="7" name="Content Placeholder 2">
            <a:extLst>
              <a:ext uri="{FF2B5EF4-FFF2-40B4-BE49-F238E27FC236}">
                <a16:creationId xmlns:a16="http://schemas.microsoft.com/office/drawing/2014/main" id="{B56563FD-380E-055B-D4E4-C7E79DC1DE17}"/>
              </a:ext>
            </a:extLst>
          </p:cNvPr>
          <p:cNvSpPr txBox="1">
            <a:spLocks/>
          </p:cNvSpPr>
          <p:nvPr/>
        </p:nvSpPr>
        <p:spPr>
          <a:xfrm>
            <a:off x="408561" y="892724"/>
            <a:ext cx="6525639" cy="1107526"/>
          </a:xfrm>
          <a:prstGeom prst="rect">
            <a:avLst/>
          </a:prstGeom>
          <a:solidFill>
            <a:schemeClr val="bg1"/>
          </a:solidFill>
          <a:ln>
            <a:noFill/>
          </a:ln>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7000"/>
              </a:lnSpc>
              <a:spcAft>
                <a:spcPts val="800"/>
              </a:spcAft>
              <a:buFont typeface="Arial" panose="020B0604020202020204" pitchFamily="34" charset="0"/>
              <a:buNone/>
            </a:pPr>
            <a:r>
              <a:rPr lang="en-US" sz="7200" b="1" kern="100" dirty="0">
                <a:latin typeface="Calibri" panose="020F0502020204030204" pitchFamily="34" charset="0"/>
                <a:ea typeface="Calibri" panose="020F0502020204030204" pitchFamily="34" charset="0"/>
                <a:cs typeface="Times New Roman" panose="02020603050405020304" pitchFamily="18" charset="0"/>
              </a:rPr>
              <a:t>Random-effects structure</a:t>
            </a:r>
          </a:p>
          <a:p>
            <a:pPr marL="0">
              <a:lnSpc>
                <a:spcPct val="107000"/>
              </a:lnSpc>
              <a:spcAft>
                <a:spcPts val="800"/>
              </a:spcAft>
              <a:buFont typeface="Arial" panose="020B0604020202020204" pitchFamily="34" charset="0"/>
              <a:buNone/>
            </a:pPr>
            <a:r>
              <a:rPr lang="en-US" sz="7200" b="1" kern="100" dirty="0">
                <a:latin typeface="Calibri" panose="020F0502020204030204" pitchFamily="34" charset="0"/>
                <a:ea typeface="Calibri" panose="020F0502020204030204" pitchFamily="34" charset="0"/>
                <a:cs typeface="Times New Roman" panose="02020603050405020304" pitchFamily="18" charset="0"/>
              </a:rPr>
              <a:t>model = smf.mixedlm(formula, df, groups = df["Primary_sector"], </a:t>
            </a:r>
            <a:r>
              <a:rPr lang="en-US" sz="7200" b="1" kern="100" dirty="0" err="1">
                <a:latin typeface="Calibri" panose="020F0502020204030204" pitchFamily="34" charset="0"/>
                <a:ea typeface="Calibri" panose="020F0502020204030204" pitchFamily="34" charset="0"/>
                <a:cs typeface="Times New Roman" panose="02020603050405020304" pitchFamily="18" charset="0"/>
              </a:rPr>
              <a:t>vc_formula</a:t>
            </a:r>
            <a:r>
              <a:rPr lang="en-US" sz="7200" b="1" kern="100" dirty="0">
                <a:latin typeface="Calibri" panose="020F0502020204030204" pitchFamily="34" charset="0"/>
                <a:ea typeface="Calibri" panose="020F0502020204030204" pitchFamily="34" charset="0"/>
                <a:cs typeface="Times New Roman" panose="02020603050405020304" pitchFamily="18" charset="0"/>
              </a:rPr>
              <a:t> = {"Company": "0 + C(Company)" })</a:t>
            </a:r>
          </a:p>
          <a:p>
            <a:pPr marL="0">
              <a:lnSpc>
                <a:spcPct val="107000"/>
              </a:lnSpc>
              <a:spcAft>
                <a:spcPts val="800"/>
              </a:spcAft>
              <a:buFont typeface="Arial" panose="020B0604020202020204" pitchFamily="34" charset="0"/>
              <a:buNone/>
            </a:pPr>
            <a:r>
              <a:rPr lang="en-US" sz="4000" b="1" kern="100" dirty="0">
                <a:latin typeface="Calibri" panose="020F0502020204030204" pitchFamily="34" charset="0"/>
                <a:ea typeface="Calibri" panose="020F0502020204030204" pitchFamily="34" charset="0"/>
                <a:cs typeface="Times New Roman" panose="02020603050405020304" pitchFamily="18" charset="0"/>
              </a:rPr>
              <a:t>	</a:t>
            </a:r>
          </a:p>
          <a:p>
            <a:pPr marL="0">
              <a:lnSpc>
                <a:spcPct val="107000"/>
              </a:lnSpc>
              <a:spcAft>
                <a:spcPts val="800"/>
              </a:spcAft>
              <a:buFont typeface="Arial" panose="020B0604020202020204" pitchFamily="34" charset="0"/>
              <a:buNone/>
            </a:pPr>
            <a:endParaRPr lang="en-US" sz="800" kern="1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Aft>
                <a:spcPts val="800"/>
              </a:spcAft>
              <a:buFont typeface="Arial" panose="020B0604020202020204" pitchFamily="34" charset="0"/>
              <a:buNone/>
            </a:pPr>
            <a:endParaRPr lang="en-US" sz="7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AA13BC86-DB89-2BEA-6282-C97150AF1708}"/>
              </a:ext>
            </a:extLst>
          </p:cNvPr>
          <p:cNvSpPr>
            <a:spLocks noGrp="1"/>
          </p:cNvSpPr>
          <p:nvPr>
            <p:ph idx="1"/>
          </p:nvPr>
        </p:nvSpPr>
        <p:spPr>
          <a:xfrm>
            <a:off x="484761" y="2104908"/>
            <a:ext cx="4792089" cy="4251441"/>
          </a:xfrm>
          <a:solidFill>
            <a:schemeClr val="bg1"/>
          </a:solidFill>
        </p:spPr>
        <p:txBody>
          <a:bodyPr>
            <a:normAutofit fontScale="92500" lnSpcReduction="10000"/>
          </a:bodyPr>
          <a:lstStyle/>
          <a:p>
            <a:pPr marL="0" marR="0">
              <a:lnSpc>
                <a:spcPct val="107000"/>
              </a:lnSpc>
              <a:spcAft>
                <a:spcPts val="800"/>
              </a:spcAft>
              <a:buNone/>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groups=df["Primary_sector"]</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Specifies a random intercept for each industry sector (e.g. Retail, Manufacturing, Energy).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Intercepts b</a:t>
            </a:r>
            <a:r>
              <a:rPr lang="en-US" sz="1600" b="1" kern="100" baseline="-25000" dirty="0">
                <a:effectLst/>
                <a:latin typeface="Calibri" panose="020F0502020204030204" pitchFamily="34" charset="0"/>
                <a:ea typeface="Calibri" panose="020F0502020204030204" pitchFamily="34" charset="0"/>
                <a:cs typeface="Times New Roman" panose="02020603050405020304" pitchFamily="18" charset="0"/>
              </a:rPr>
              <a:t>0,sector</a:t>
            </a: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 capture how entire sectors sit above or below the overall mean log-emissions.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600" b="1" kern="100" dirty="0" err="1">
                <a:effectLst/>
                <a:latin typeface="Calibri" panose="020F0502020204030204" pitchFamily="34" charset="0"/>
                <a:ea typeface="Calibri" panose="020F0502020204030204" pitchFamily="34" charset="0"/>
                <a:cs typeface="Times New Roman" panose="02020603050405020304" pitchFamily="18" charset="0"/>
              </a:rPr>
              <a:t>vc_formula</a:t>
            </a: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={"Company": "0 + C(Company)"}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Adds a second variance component: a random intercept for each company nested (or cross‐classified) within its sector.</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Intercepts b</a:t>
            </a:r>
            <a:r>
              <a:rPr lang="en-US" sz="1600" b="1" kern="100" baseline="-25000" dirty="0">
                <a:effectLst/>
                <a:latin typeface="Calibri" panose="020F0502020204030204" pitchFamily="34" charset="0"/>
                <a:ea typeface="Calibri" panose="020F0502020204030204" pitchFamily="34" charset="0"/>
                <a:cs typeface="Times New Roman" panose="02020603050405020304" pitchFamily="18" charset="0"/>
              </a:rPr>
              <a:t>0,company </a:t>
            </a: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let each firm deviate further from its sector’s baseline—capturing firm‐specific reporting practices or efficiency.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2" name="Slide Number Placeholder 1">
            <a:extLst>
              <a:ext uri="{FF2B5EF4-FFF2-40B4-BE49-F238E27FC236}">
                <a16:creationId xmlns:a16="http://schemas.microsoft.com/office/drawing/2014/main" id="{669BC8D8-237C-CD0C-DDD5-EC21B640FB76}"/>
              </a:ext>
            </a:extLst>
          </p:cNvPr>
          <p:cNvSpPr>
            <a:spLocks noGrp="1"/>
          </p:cNvSpPr>
          <p:nvPr>
            <p:ph type="sldNum" sz="quarter" idx="12"/>
          </p:nvPr>
        </p:nvSpPr>
        <p:spPr/>
        <p:txBody>
          <a:bodyPr/>
          <a:lstStyle/>
          <a:p>
            <a:fld id="{971E8533-77E1-49A6-BD1B-BE83991242A0}" type="slidenum">
              <a:rPr lang="en-US" smtClean="0"/>
              <a:t>20</a:t>
            </a:fld>
            <a:endParaRPr lang="en-US"/>
          </a:p>
        </p:txBody>
      </p:sp>
      <p:sp>
        <p:nvSpPr>
          <p:cNvPr id="3" name="TextBox 2">
            <a:extLst>
              <a:ext uri="{FF2B5EF4-FFF2-40B4-BE49-F238E27FC236}">
                <a16:creationId xmlns:a16="http://schemas.microsoft.com/office/drawing/2014/main" id="{47386C6B-4E36-2FB4-832A-29C743BB07CD}"/>
              </a:ext>
            </a:extLst>
          </p:cNvPr>
          <p:cNvSpPr txBox="1"/>
          <p:nvPr/>
        </p:nvSpPr>
        <p:spPr>
          <a:xfrm>
            <a:off x="6543677" y="2677129"/>
            <a:ext cx="4629148" cy="3574445"/>
          </a:xfrm>
          <a:prstGeom prst="rect">
            <a:avLst/>
          </a:prstGeom>
          <a:solidFill>
            <a:schemeClr val="bg1"/>
          </a:solidFill>
          <a:ln>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pPr marL="0" marR="0">
              <a:lnSpc>
                <a:spcPct val="107000"/>
              </a:lnSpc>
              <a:spcAft>
                <a:spcPts val="800"/>
              </a:spcAft>
              <a:buNone/>
            </a:pPr>
            <a:r>
              <a:rPr lang="en-US" sz="1800" b="1" kern="100" dirty="0">
                <a:effectLst/>
                <a:highlight>
                  <a:srgbClr val="FF0000"/>
                </a:highlight>
                <a:latin typeface="Calibri" panose="020F0502020204030204" pitchFamily="34" charset="0"/>
                <a:ea typeface="Calibri" panose="020F0502020204030204" pitchFamily="34" charset="0"/>
                <a:cs typeface="Times New Roman" panose="02020603050405020304" pitchFamily="18" charset="0"/>
              </a:rPr>
              <a:t>Causes for non-convergence:</a:t>
            </a:r>
          </a:p>
          <a:p>
            <a:pPr marL="0" marR="0">
              <a:lnSpc>
                <a:spcPct val="107000"/>
              </a:lnSpc>
              <a:spcAft>
                <a:spcPts val="800"/>
              </a:spcAft>
              <a:buNone/>
            </a:pPr>
            <a:r>
              <a:rPr lang="en-US"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Sparse group data:</a:t>
            </a:r>
            <a:r>
              <a:rPr lang="en-US"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Too few observations per group leads to unreliable variance estimates.</a:t>
            </a:r>
          </a:p>
          <a:p>
            <a:pPr marL="0" marR="0">
              <a:lnSpc>
                <a:spcPct val="107000"/>
              </a:lnSpc>
              <a:spcAft>
                <a:spcPts val="800"/>
              </a:spcAft>
              <a:buNone/>
            </a:pPr>
            <a:r>
              <a:rPr lang="en-US"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Overlapping group terms:</a:t>
            </a:r>
            <a:r>
              <a:rPr lang="en-US"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Redundant or nested structures create collinearity and parameter confusion.</a:t>
            </a:r>
          </a:p>
          <a:p>
            <a:pPr marL="0" marR="0">
              <a:lnSpc>
                <a:spcPct val="107000"/>
              </a:lnSpc>
              <a:spcAft>
                <a:spcPts val="800"/>
              </a:spcAft>
            </a:pPr>
            <a:r>
              <a:rPr lang="en-US"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Too many variance components:</a:t>
            </a:r>
            <a:r>
              <a:rPr lang="en-US"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Excessive random effects overcomplicate the model and hinder convergence.</a:t>
            </a:r>
          </a:p>
          <a:p>
            <a:endParaRPr lang="en-US" dirty="0"/>
          </a:p>
        </p:txBody>
      </p:sp>
    </p:spTree>
    <p:extLst>
      <p:ext uri="{BB962C8B-B14F-4D97-AF65-F5344CB8AC3E}">
        <p14:creationId xmlns:p14="http://schemas.microsoft.com/office/powerpoint/2010/main" val="83989020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346FD542-020A-25D1-2D1A-E439C5FAC2A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A2876A6-A939-5CAC-F697-CED1F59D6BF6}"/>
              </a:ext>
            </a:extLst>
          </p:cNvPr>
          <p:cNvSpPr txBox="1">
            <a:spLocks/>
          </p:cNvSpPr>
          <p:nvPr/>
        </p:nvSpPr>
        <p:spPr>
          <a:xfrm>
            <a:off x="0" y="0"/>
            <a:ext cx="4648200" cy="6270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kern="100" dirty="0">
                <a:latin typeface="Calibri" panose="020F0502020204030204" pitchFamily="34" charset="0"/>
                <a:ea typeface="Calibri" panose="020F0502020204030204" pitchFamily="34" charset="0"/>
                <a:cs typeface="Times New Roman" panose="02020603050405020304" pitchFamily="18" charset="0"/>
              </a:rPr>
              <a:t>HLM Modeling Outputs</a:t>
            </a:r>
            <a:endParaRPr lang="en-US" sz="3200" dirty="0"/>
          </a:p>
        </p:txBody>
      </p:sp>
      <p:pic>
        <p:nvPicPr>
          <p:cNvPr id="6" name="Picture 5">
            <a:extLst>
              <a:ext uri="{FF2B5EF4-FFF2-40B4-BE49-F238E27FC236}">
                <a16:creationId xmlns:a16="http://schemas.microsoft.com/office/drawing/2014/main" id="{4DBE7B9F-2A94-56E4-E84C-8012C521005C}"/>
              </a:ext>
            </a:extLst>
          </p:cNvPr>
          <p:cNvPicPr>
            <a:picLocks noChangeAspect="1"/>
          </p:cNvPicPr>
          <p:nvPr/>
        </p:nvPicPr>
        <p:blipFill>
          <a:blip r:embed="rId4"/>
          <a:stretch>
            <a:fillRect/>
          </a:stretch>
        </p:blipFill>
        <p:spPr>
          <a:xfrm>
            <a:off x="4130040" y="1001282"/>
            <a:ext cx="7522029" cy="2733296"/>
          </a:xfrm>
          <a:prstGeom prst="rect">
            <a:avLst/>
          </a:prstGeom>
        </p:spPr>
      </p:pic>
      <p:pic>
        <p:nvPicPr>
          <p:cNvPr id="9" name="Picture 8">
            <a:extLst>
              <a:ext uri="{FF2B5EF4-FFF2-40B4-BE49-F238E27FC236}">
                <a16:creationId xmlns:a16="http://schemas.microsoft.com/office/drawing/2014/main" id="{ECE48C57-B3A1-58F0-6768-B2B488CD0B3D}"/>
              </a:ext>
            </a:extLst>
          </p:cNvPr>
          <p:cNvPicPr>
            <a:picLocks noChangeAspect="1"/>
          </p:cNvPicPr>
          <p:nvPr/>
        </p:nvPicPr>
        <p:blipFill>
          <a:blip r:embed="rId5"/>
          <a:stretch>
            <a:fillRect/>
          </a:stretch>
        </p:blipFill>
        <p:spPr>
          <a:xfrm>
            <a:off x="4130039" y="3906406"/>
            <a:ext cx="7522029" cy="2682330"/>
          </a:xfrm>
          <a:prstGeom prst="rect">
            <a:avLst/>
          </a:prstGeom>
        </p:spPr>
      </p:pic>
      <p:sp>
        <p:nvSpPr>
          <p:cNvPr id="2" name="TextBox 1">
            <a:extLst>
              <a:ext uri="{FF2B5EF4-FFF2-40B4-BE49-F238E27FC236}">
                <a16:creationId xmlns:a16="http://schemas.microsoft.com/office/drawing/2014/main" id="{977E4F8B-E054-D906-2CEB-ECDFF805F34A}"/>
              </a:ext>
            </a:extLst>
          </p:cNvPr>
          <p:cNvSpPr txBox="1"/>
          <p:nvPr/>
        </p:nvSpPr>
        <p:spPr>
          <a:xfrm>
            <a:off x="243839" y="798891"/>
            <a:ext cx="3291840" cy="5810052"/>
          </a:xfrm>
          <a:prstGeom prst="rect">
            <a:avLst/>
          </a:prstGeom>
          <a:solidFill>
            <a:schemeClr val="bg1"/>
          </a:solidFill>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Dataset segmentation:</a:t>
            </a:r>
            <a:br>
              <a:rPr lang="en-US"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The Scope 3 dataset was divided into 17 distinct categories of emissions sources, each modeled separately to better capture industry- and activity-specific patterns.</a:t>
            </a:r>
            <a:br>
              <a:rPr lang="en-US"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b="1" kern="100" dirty="0">
                <a:effectLst/>
                <a:latin typeface="Cambria Math" panose="02040503050406030204" pitchFamily="18" charset="0"/>
                <a:ea typeface="Calibri" panose="020F0502020204030204" pitchFamily="34" charset="0"/>
                <a:cs typeface="Cambria Math" panose="02040503050406030204" pitchFamily="18" charset="0"/>
              </a:rPr>
              <a:t>▸</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Examples of categories include "Purchased Goods and Services" and "Use of Sold Products."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Log-transformed modeling:</a:t>
            </a:r>
            <a:br>
              <a:rPr lang="en-US"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b="1" kern="100" dirty="0">
                <a:effectLst/>
                <a:latin typeface="Cambria Math" panose="02040503050406030204" pitchFamily="18" charset="0"/>
                <a:ea typeface="Calibri" panose="020F0502020204030204" pitchFamily="34" charset="0"/>
                <a:cs typeface="Cambria Math" panose="02040503050406030204" pitchFamily="18" charset="0"/>
              </a:rPr>
              <a:t>▸</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Both the reported and predicted Scope 3 emissions are log-transformed to: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Density plots (left side):</a:t>
            </a:r>
            <a:br>
              <a:rPr lang="en-US"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b="1" kern="100" dirty="0">
                <a:effectLst/>
                <a:latin typeface="Cambria Math" panose="02040503050406030204" pitchFamily="18" charset="0"/>
                <a:ea typeface="Calibri" panose="020F0502020204030204" pitchFamily="34" charset="0"/>
                <a:cs typeface="Cambria Math" panose="02040503050406030204" pitchFamily="18" charset="0"/>
              </a:rPr>
              <a:t>▸</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Show how well the model captures the distribution of log-transformed reported vs. predicted emissions.</a:t>
            </a:r>
            <a:br>
              <a:rPr lang="en-US"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b="1" kern="100" dirty="0">
                <a:effectLst/>
                <a:latin typeface="Cambria Math" panose="02040503050406030204" pitchFamily="18" charset="0"/>
                <a:ea typeface="Calibri" panose="020F0502020204030204" pitchFamily="34" charset="0"/>
                <a:cs typeface="Cambria Math" panose="02040503050406030204" pitchFamily="18" charset="0"/>
              </a:rPr>
              <a:t>▸</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Strong overlap between curves suggests effective model fit.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Reverse-transformed results (right side):</a:t>
            </a:r>
            <a:br>
              <a:rPr lang="en-US"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b="1" kern="100" dirty="0">
                <a:effectLst/>
                <a:latin typeface="Cambria Math" panose="02040503050406030204" pitchFamily="18" charset="0"/>
                <a:ea typeface="Calibri" panose="020F0502020204030204" pitchFamily="34" charset="0"/>
                <a:cs typeface="Cambria Math" panose="02040503050406030204" pitchFamily="18" charset="0"/>
              </a:rPr>
              <a:t>▸</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Depicts Scope 3 emissions in their original units: Metric Tons CO₂e.</a:t>
            </a:r>
            <a:br>
              <a:rPr lang="en-US"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b="1" kern="100" dirty="0">
                <a:effectLst/>
                <a:latin typeface="Cambria Math" panose="02040503050406030204" pitchFamily="18" charset="0"/>
                <a:ea typeface="Calibri" panose="020F0502020204030204" pitchFamily="34" charset="0"/>
                <a:cs typeface="Cambria Math" panose="02040503050406030204" pitchFamily="18" charset="0"/>
              </a:rPr>
              <a:t>▸</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Axes use logarithmic scales to accommodate the wide range of emission magnitudes.</a:t>
            </a:r>
            <a:br>
              <a:rPr lang="en-US"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b="1" kern="100" dirty="0">
                <a:effectLst/>
                <a:latin typeface="Cambria Math" panose="02040503050406030204" pitchFamily="18" charset="0"/>
                <a:ea typeface="Calibri" panose="020F0502020204030204" pitchFamily="34" charset="0"/>
                <a:cs typeface="Cambria Math" panose="02040503050406030204" pitchFamily="18" charset="0"/>
              </a:rPr>
              <a:t>▸</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These visuals illustrate real-world interpretation of model predictions compared to actual reported values.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sp>
        <p:nvSpPr>
          <p:cNvPr id="3" name="Slide Number Placeholder 2">
            <a:extLst>
              <a:ext uri="{FF2B5EF4-FFF2-40B4-BE49-F238E27FC236}">
                <a16:creationId xmlns:a16="http://schemas.microsoft.com/office/drawing/2014/main" id="{9F1C66EF-BABD-779D-E211-B3E9403AB030}"/>
              </a:ext>
            </a:extLst>
          </p:cNvPr>
          <p:cNvSpPr>
            <a:spLocks noGrp="1"/>
          </p:cNvSpPr>
          <p:nvPr>
            <p:ph type="sldNum" sz="quarter" idx="12"/>
          </p:nvPr>
        </p:nvSpPr>
        <p:spPr/>
        <p:txBody>
          <a:bodyPr/>
          <a:lstStyle/>
          <a:p>
            <a:fld id="{971E8533-77E1-49A6-BD1B-BE83991242A0}" type="slidenum">
              <a:rPr lang="en-US" smtClean="0"/>
              <a:t>21</a:t>
            </a:fld>
            <a:endParaRPr lang="en-US"/>
          </a:p>
        </p:txBody>
      </p:sp>
    </p:spTree>
    <p:extLst>
      <p:ext uri="{BB962C8B-B14F-4D97-AF65-F5344CB8AC3E}">
        <p14:creationId xmlns:p14="http://schemas.microsoft.com/office/powerpoint/2010/main" val="296851402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00CAEB95-7606-A7AB-5CE8-715D57457E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DFFCB-065B-89F2-1B3F-618C42CCF492}"/>
              </a:ext>
            </a:extLst>
          </p:cNvPr>
          <p:cNvSpPr>
            <a:spLocks noGrp="1"/>
          </p:cNvSpPr>
          <p:nvPr>
            <p:ph idx="1"/>
          </p:nvPr>
        </p:nvSpPr>
        <p:spPr>
          <a:xfrm>
            <a:off x="389518" y="1159019"/>
            <a:ext cx="2042883" cy="5318515"/>
          </a:xfrm>
          <a:solidFill>
            <a:schemeClr val="bg1"/>
          </a:solidFill>
        </p:spPr>
        <p:txBody>
          <a:bodyPr>
            <a:normAutofit fontScale="40000" lnSpcReduction="20000"/>
          </a:bodyPr>
          <a:lstStyle/>
          <a:p>
            <a:pPr marL="114300" marR="0" indent="-342900">
              <a:lnSpc>
                <a:spcPct val="107000"/>
              </a:lnSpc>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Feature reduction streamlines</a:t>
            </a:r>
            <a:r>
              <a:rPr lang="en-US" kern="100" dirty="0">
                <a:effectLst/>
                <a:latin typeface="Calibri" panose="020F0502020204030204" pitchFamily="34" charset="0"/>
                <a:ea typeface="Calibri" panose="020F0502020204030204" pitchFamily="34" charset="0"/>
                <a:cs typeface="Times New Roman" panose="02020603050405020304" pitchFamily="18" charset="0"/>
              </a:rPr>
              <a:t> the model by identifying and removing the least influential financial features while retaining predictive accuracy </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making the model simpler and less resource intensive.</a:t>
            </a:r>
          </a:p>
          <a:p>
            <a:pPr marL="114300" marR="0" indent="-342900">
              <a:lnSpc>
                <a:spcPct val="107000"/>
              </a:lnSpc>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Each variable in each model has a </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coefficient</a:t>
            </a:r>
            <a:r>
              <a:rPr lang="en-US" kern="100" dirty="0">
                <a:effectLst/>
                <a:latin typeface="Calibri" panose="020F0502020204030204" pitchFamily="34" charset="0"/>
                <a:ea typeface="Calibri" panose="020F0502020204030204" pitchFamily="34" charset="0"/>
                <a:cs typeface="Times New Roman" panose="02020603050405020304" pitchFamily="18" charset="0"/>
              </a:rPr>
              <a:t> intensity to gauge practical influence and a </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p-value</a:t>
            </a:r>
            <a:r>
              <a:rPr lang="en-US" kern="100" dirty="0">
                <a:effectLst/>
                <a:latin typeface="Calibri" panose="020F0502020204030204" pitchFamily="34" charset="0"/>
                <a:ea typeface="Calibri" panose="020F0502020204030204" pitchFamily="34" charset="0"/>
                <a:cs typeface="Times New Roman" panose="02020603050405020304" pitchFamily="18" charset="0"/>
              </a:rPr>
              <a:t> to evaluate statistical significance.</a:t>
            </a:r>
          </a:p>
          <a:p>
            <a:pPr marL="114300" marR="0" indent="-342900">
              <a:lnSpc>
                <a:spcPct val="107000"/>
              </a:lnSpc>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In the left-hand visualization, darker cells in the heatmap signify </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lower P-values and higher significance</a:t>
            </a:r>
            <a:r>
              <a:rPr lang="en-US" kern="100" dirty="0">
                <a:effectLst/>
                <a:latin typeface="Calibri" panose="020F0502020204030204" pitchFamily="34" charset="0"/>
                <a:ea typeface="Calibri" panose="020F0502020204030204" pitchFamily="34" charset="0"/>
                <a:cs typeface="Times New Roman" panose="02020603050405020304" pitchFamily="18" charset="0"/>
              </a:rPr>
              <a:t>.  In the right-hand visualization, darker cells indicate </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higher coefficients and thus more influence</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a:p>
            <a:pPr marR="0">
              <a:lnSpc>
                <a:spcPct val="107000"/>
              </a:lnSpc>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Revenue</a:t>
            </a:r>
            <a:r>
              <a:rPr lang="en-US"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Market</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Cap</a:t>
            </a:r>
            <a:r>
              <a:rPr lang="en-US" kern="100" dirty="0">
                <a:effectLst/>
                <a:latin typeface="Calibri" panose="020F0502020204030204" pitchFamily="34" charset="0"/>
                <a:ea typeface="Calibri" panose="020F0502020204030204" pitchFamily="34" charset="0"/>
                <a:cs typeface="Times New Roman" panose="02020603050405020304" pitchFamily="18" charset="0"/>
              </a:rPr>
              <a:t> are consistently significant across most Scope 3 types while EBITDA, Net Income, Long Term Investments, Total Investments, and Total Equity show minimal contributions.</a:t>
            </a:r>
          </a:p>
          <a:p>
            <a:endParaRPr lang="en-US" sz="1200" dirty="0"/>
          </a:p>
        </p:txBody>
      </p:sp>
      <p:sp>
        <p:nvSpPr>
          <p:cNvPr id="9" name="Slide Number Placeholder 8">
            <a:extLst>
              <a:ext uri="{FF2B5EF4-FFF2-40B4-BE49-F238E27FC236}">
                <a16:creationId xmlns:a16="http://schemas.microsoft.com/office/drawing/2014/main" id="{F6B7685E-B9AB-5926-0EB1-21B0E11FECFB}"/>
              </a:ext>
            </a:extLst>
          </p:cNvPr>
          <p:cNvSpPr>
            <a:spLocks noGrp="1"/>
          </p:cNvSpPr>
          <p:nvPr>
            <p:ph type="sldNum" sz="quarter" idx="12"/>
          </p:nvPr>
        </p:nvSpPr>
        <p:spPr/>
        <p:txBody>
          <a:bodyPr/>
          <a:lstStyle/>
          <a:p>
            <a:fld id="{971E8533-77E1-49A6-BD1B-BE83991242A0}" type="slidenum">
              <a:rPr lang="en-US" smtClean="0"/>
              <a:t>22</a:t>
            </a:fld>
            <a:endParaRPr lang="en-US"/>
          </a:p>
        </p:txBody>
      </p:sp>
      <p:sp>
        <p:nvSpPr>
          <p:cNvPr id="6" name="Title 1">
            <a:extLst>
              <a:ext uri="{FF2B5EF4-FFF2-40B4-BE49-F238E27FC236}">
                <a16:creationId xmlns:a16="http://schemas.microsoft.com/office/drawing/2014/main" id="{02211335-A6D7-8E1A-9075-72BAFA7C4FA8}"/>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alibri" panose="020F0502020204030204" pitchFamily="34" charset="0"/>
                <a:ea typeface="Calibri" panose="020F0502020204030204" pitchFamily="34" charset="0"/>
                <a:cs typeface="Calibri" panose="020F0502020204030204" pitchFamily="34" charset="0"/>
              </a:rPr>
              <a:t>Streamlining HLM Models through Feature Reduction</a:t>
            </a:r>
          </a:p>
        </p:txBody>
      </p:sp>
      <p:pic>
        <p:nvPicPr>
          <p:cNvPr id="7" name="Picture 6">
            <a:extLst>
              <a:ext uri="{FF2B5EF4-FFF2-40B4-BE49-F238E27FC236}">
                <a16:creationId xmlns:a16="http://schemas.microsoft.com/office/drawing/2014/main" id="{C854704C-DB33-31F0-53BD-1AB3E1B2CA4A}"/>
              </a:ext>
            </a:extLst>
          </p:cNvPr>
          <p:cNvPicPr>
            <a:picLocks noChangeAspect="1"/>
          </p:cNvPicPr>
          <p:nvPr/>
        </p:nvPicPr>
        <p:blipFill>
          <a:blip r:embed="rId4"/>
          <a:stretch>
            <a:fillRect/>
          </a:stretch>
        </p:blipFill>
        <p:spPr>
          <a:xfrm>
            <a:off x="2628900" y="1876772"/>
            <a:ext cx="9161057" cy="3883011"/>
          </a:xfrm>
          <a:prstGeom prst="rect">
            <a:avLst/>
          </a:prstGeom>
        </p:spPr>
      </p:pic>
    </p:spTree>
    <p:extLst>
      <p:ext uri="{BB962C8B-B14F-4D97-AF65-F5344CB8AC3E}">
        <p14:creationId xmlns:p14="http://schemas.microsoft.com/office/powerpoint/2010/main" val="205505451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E34D0BE-3296-957F-BDDB-0071DD852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3C59A5-E180-3BD0-FB10-1D611239B2C3}"/>
              </a:ext>
            </a:extLst>
          </p:cNvPr>
          <p:cNvSpPr>
            <a:spLocks noGrp="1"/>
          </p:cNvSpPr>
          <p:nvPr>
            <p:ph type="title"/>
          </p:nvPr>
        </p:nvSpPr>
        <p:spPr>
          <a:xfrm>
            <a:off x="0" y="0"/>
            <a:ext cx="10515600" cy="1325563"/>
          </a:xfrm>
        </p:spPr>
        <p:txBody>
          <a:bodyPr anchor="t">
            <a:normAutofit/>
          </a:bodyPr>
          <a:lstStyle/>
          <a:p>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HLM improvement with Residual Modeling </a:t>
            </a:r>
            <a:endParaRPr lang="en-US" sz="3200" b="1" dirty="0"/>
          </a:p>
        </p:txBody>
      </p:sp>
      <p:sp>
        <p:nvSpPr>
          <p:cNvPr id="3" name="Content Placeholder 2">
            <a:extLst>
              <a:ext uri="{FF2B5EF4-FFF2-40B4-BE49-F238E27FC236}">
                <a16:creationId xmlns:a16="http://schemas.microsoft.com/office/drawing/2014/main" id="{694336D0-3F7E-C8CB-BB6B-6FBB868E7168}"/>
              </a:ext>
            </a:extLst>
          </p:cNvPr>
          <p:cNvSpPr>
            <a:spLocks noGrp="1"/>
          </p:cNvSpPr>
          <p:nvPr>
            <p:ph idx="1"/>
          </p:nvPr>
        </p:nvSpPr>
        <p:spPr>
          <a:xfrm>
            <a:off x="295655" y="638176"/>
            <a:ext cx="6086095" cy="2516950"/>
          </a:xfrm>
          <a:solidFill>
            <a:schemeClr val="bg1">
              <a:lumMod val="95000"/>
            </a:schemeClr>
          </a:solidFill>
        </p:spPr>
        <p:txBody>
          <a:bodyPr>
            <a:normAutofit fontScale="25000" lnSpcReduction="20000"/>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5600" b="1" kern="100" dirty="0">
                <a:effectLst/>
                <a:latin typeface="Calibri" panose="020F0502020204030204" pitchFamily="34" charset="0"/>
                <a:ea typeface="Calibri" panose="020F0502020204030204" pitchFamily="34" charset="0"/>
                <a:cs typeface="Times New Roman" panose="02020603050405020304" pitchFamily="18" charset="0"/>
              </a:rPr>
              <a:t>Residual modeling </a:t>
            </a:r>
            <a:r>
              <a:rPr lang="en-US" sz="5600" kern="100" dirty="0">
                <a:effectLst/>
                <a:latin typeface="Calibri" panose="020F0502020204030204" pitchFamily="34" charset="0"/>
                <a:ea typeface="Calibri" panose="020F0502020204030204" pitchFamily="34" charset="0"/>
                <a:cs typeface="Times New Roman" panose="02020603050405020304" pitchFamily="18" charset="0"/>
              </a:rPr>
              <a:t>is a two-stage approach where first a primary model is fit and then a secondary model learns on the primary model’s errors (residuals).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5600" kern="100" dirty="0">
                <a:effectLst/>
                <a:latin typeface="Calibri" panose="020F0502020204030204" pitchFamily="34" charset="0"/>
                <a:ea typeface="Calibri" panose="020F0502020204030204" pitchFamily="34" charset="0"/>
                <a:cs typeface="Times New Roman" panose="02020603050405020304" pitchFamily="18" charset="0"/>
              </a:rPr>
              <a:t>Utilized </a:t>
            </a:r>
            <a:r>
              <a:rPr lang="en-US" sz="5600" b="1" kern="100" dirty="0" err="1">
                <a:effectLst/>
                <a:latin typeface="Calibri" panose="020F0502020204030204" pitchFamily="34" charset="0"/>
                <a:ea typeface="Calibri" panose="020F0502020204030204" pitchFamily="34" charset="0"/>
                <a:cs typeface="Times New Roman" panose="02020603050405020304" pitchFamily="18" charset="0"/>
              </a:rPr>
              <a:t>RandomForestRegressor</a:t>
            </a:r>
            <a:r>
              <a:rPr lang="en-US" sz="5600" kern="100" dirty="0">
                <a:effectLst/>
                <a:latin typeface="Calibri" panose="020F0502020204030204" pitchFamily="34" charset="0"/>
                <a:ea typeface="Calibri" panose="020F0502020204030204" pitchFamily="34" charset="0"/>
                <a:cs typeface="Times New Roman" panose="02020603050405020304" pitchFamily="18" charset="0"/>
              </a:rPr>
              <a:t> from the sklearn.ensemble  library</a:t>
            </a:r>
          </a:p>
          <a:p>
            <a:pPr marL="342900" marR="0" lvl="0" indent="-342900">
              <a:lnSpc>
                <a:spcPct val="107000"/>
              </a:lnSpc>
              <a:spcAft>
                <a:spcPts val="800"/>
              </a:spcAft>
              <a:buSzPts val="1000"/>
              <a:buFont typeface="Symbol" panose="05050102010706020507" pitchFamily="18" charset="2"/>
              <a:buChar char=""/>
              <a:tabLst>
                <a:tab pos="457200" algn="l"/>
              </a:tabLst>
            </a:pPr>
            <a:r>
              <a:rPr lang="en-US" sz="5600" kern="100" dirty="0">
                <a:effectLst/>
                <a:latin typeface="Calibri" panose="020F0502020204030204" pitchFamily="34" charset="0"/>
                <a:ea typeface="Calibri" panose="020F0502020204030204" pitchFamily="34" charset="0"/>
                <a:cs typeface="Times New Roman" panose="02020603050405020304" pitchFamily="18" charset="0"/>
              </a:rPr>
              <a:t>By training the residual model on the hardest-to-predict cases, one can </a:t>
            </a:r>
            <a:r>
              <a:rPr lang="en-US" sz="5600" b="1" kern="100" dirty="0">
                <a:effectLst/>
                <a:latin typeface="Calibri" panose="020F0502020204030204" pitchFamily="34" charset="0"/>
                <a:ea typeface="Calibri" panose="020F0502020204030204" pitchFamily="34" charset="0"/>
                <a:cs typeface="Times New Roman" panose="02020603050405020304" pitchFamily="18" charset="0"/>
              </a:rPr>
              <a:t>capture patterns the first model missed</a:t>
            </a:r>
            <a:r>
              <a:rPr lang="en-US" sz="5600" kern="100" dirty="0">
                <a:effectLst/>
                <a:latin typeface="Calibri" panose="020F0502020204030204" pitchFamily="34" charset="0"/>
                <a:ea typeface="Calibri" panose="020F0502020204030204" pitchFamily="34" charset="0"/>
                <a:cs typeface="Times New Roman" panose="02020603050405020304" pitchFamily="18" charset="0"/>
              </a:rPr>
              <a:t>—often improving accuracy on under-represented or extreme observations.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5600" kern="100" dirty="0">
                <a:effectLst/>
                <a:latin typeface="Calibri" panose="020F0502020204030204" pitchFamily="34" charset="0"/>
                <a:ea typeface="Calibri" panose="020F0502020204030204" pitchFamily="34" charset="0"/>
                <a:cs typeface="Times New Roman" panose="02020603050405020304" pitchFamily="18" charset="0"/>
              </a:rPr>
              <a:t>Lastly, combine the original predictions with the residual‐corrections to yield an “</a:t>
            </a:r>
            <a:r>
              <a:rPr lang="en-US" sz="5600" b="1" kern="100" dirty="0">
                <a:effectLst/>
                <a:latin typeface="Calibri" panose="020F0502020204030204" pitchFamily="34" charset="0"/>
                <a:ea typeface="Calibri" panose="020F0502020204030204" pitchFamily="34" charset="0"/>
                <a:cs typeface="Times New Roman" panose="02020603050405020304" pitchFamily="18" charset="0"/>
              </a:rPr>
              <a:t>adjusted</a:t>
            </a:r>
            <a:r>
              <a:rPr lang="en-US" sz="5600" kern="100" dirty="0">
                <a:effectLst/>
                <a:latin typeface="Calibri" panose="020F0502020204030204" pitchFamily="34" charset="0"/>
                <a:ea typeface="Calibri" panose="020F0502020204030204" pitchFamily="34" charset="0"/>
                <a:cs typeface="Times New Roman" panose="02020603050405020304" pitchFamily="18" charset="0"/>
              </a:rPr>
              <a:t>” forecast that reduces systematic bias and lowers overall error.</a:t>
            </a:r>
          </a:p>
          <a:p>
            <a:endParaRPr lang="en-US" dirty="0"/>
          </a:p>
        </p:txBody>
      </p:sp>
      <p:sp>
        <p:nvSpPr>
          <p:cNvPr id="4" name="Slide Number Placeholder 3">
            <a:extLst>
              <a:ext uri="{FF2B5EF4-FFF2-40B4-BE49-F238E27FC236}">
                <a16:creationId xmlns:a16="http://schemas.microsoft.com/office/drawing/2014/main" id="{349FE333-E7F4-AF0E-906D-96BD2DD3C702}"/>
              </a:ext>
            </a:extLst>
          </p:cNvPr>
          <p:cNvSpPr>
            <a:spLocks noGrp="1"/>
          </p:cNvSpPr>
          <p:nvPr>
            <p:ph type="sldNum" sz="quarter" idx="12"/>
          </p:nvPr>
        </p:nvSpPr>
        <p:spPr/>
        <p:txBody>
          <a:bodyPr/>
          <a:lstStyle/>
          <a:p>
            <a:fld id="{971E8533-77E1-49A6-BD1B-BE83991242A0}" type="slidenum">
              <a:rPr lang="en-US" smtClean="0"/>
              <a:t>23</a:t>
            </a:fld>
            <a:endParaRPr lang="en-US"/>
          </a:p>
        </p:txBody>
      </p:sp>
      <p:pic>
        <p:nvPicPr>
          <p:cNvPr id="8" name="Picture 7">
            <a:extLst>
              <a:ext uri="{FF2B5EF4-FFF2-40B4-BE49-F238E27FC236}">
                <a16:creationId xmlns:a16="http://schemas.microsoft.com/office/drawing/2014/main" id="{6418EA3C-08C7-4A49-2489-C544D2A87A47}"/>
              </a:ext>
            </a:extLst>
          </p:cNvPr>
          <p:cNvPicPr>
            <a:picLocks noChangeAspect="1"/>
          </p:cNvPicPr>
          <p:nvPr/>
        </p:nvPicPr>
        <p:blipFill>
          <a:blip r:embed="rId4"/>
          <a:stretch>
            <a:fillRect/>
          </a:stretch>
        </p:blipFill>
        <p:spPr>
          <a:xfrm>
            <a:off x="432182" y="3333077"/>
            <a:ext cx="3999383" cy="3169323"/>
          </a:xfrm>
          <a:prstGeom prst="rect">
            <a:avLst/>
          </a:prstGeom>
        </p:spPr>
      </p:pic>
      <p:pic>
        <p:nvPicPr>
          <p:cNvPr id="11" name="Picture 10">
            <a:extLst>
              <a:ext uri="{FF2B5EF4-FFF2-40B4-BE49-F238E27FC236}">
                <a16:creationId xmlns:a16="http://schemas.microsoft.com/office/drawing/2014/main" id="{78F26DD8-EC06-76C1-59D6-AB2CE9861938}"/>
              </a:ext>
            </a:extLst>
          </p:cNvPr>
          <p:cNvPicPr>
            <a:picLocks noChangeAspect="1"/>
          </p:cNvPicPr>
          <p:nvPr/>
        </p:nvPicPr>
        <p:blipFill>
          <a:blip r:embed="rId5"/>
          <a:stretch>
            <a:fillRect/>
          </a:stretch>
        </p:blipFill>
        <p:spPr>
          <a:xfrm>
            <a:off x="5839122" y="3629024"/>
            <a:ext cx="5514678" cy="2660819"/>
          </a:xfrm>
          <a:prstGeom prst="rect">
            <a:avLst/>
          </a:prstGeom>
        </p:spPr>
      </p:pic>
      <p:sp>
        <p:nvSpPr>
          <p:cNvPr id="12" name="Arrow: Right 11">
            <a:extLst>
              <a:ext uri="{FF2B5EF4-FFF2-40B4-BE49-F238E27FC236}">
                <a16:creationId xmlns:a16="http://schemas.microsoft.com/office/drawing/2014/main" id="{12D222DD-3FAF-101D-D5A4-061B7A5CC5AA}"/>
              </a:ext>
            </a:extLst>
          </p:cNvPr>
          <p:cNvSpPr/>
          <p:nvPr/>
        </p:nvSpPr>
        <p:spPr>
          <a:xfrm>
            <a:off x="4431565" y="4953000"/>
            <a:ext cx="1407557" cy="4381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F0EC31E-FD31-59C9-97A6-58954DB3A5B9}"/>
              </a:ext>
            </a:extLst>
          </p:cNvPr>
          <p:cNvSpPr txBox="1"/>
          <p:nvPr/>
        </p:nvSpPr>
        <p:spPr>
          <a:xfrm>
            <a:off x="4585958" y="4251828"/>
            <a:ext cx="1098770" cy="523220"/>
          </a:xfrm>
          <a:prstGeom prst="rect">
            <a:avLst/>
          </a:prstGeom>
          <a:noFill/>
          <a:ln>
            <a:solidFill>
              <a:schemeClr val="tx1"/>
            </a:solidFill>
          </a:ln>
          <a:effectLst>
            <a:glow rad="101600">
              <a:schemeClr val="accent1">
                <a:satMod val="175000"/>
                <a:alpha val="40000"/>
              </a:schemeClr>
            </a:glow>
          </a:effectLst>
        </p:spPr>
        <p:txBody>
          <a:bodyPr wrap="square" rtlCol="0">
            <a:spAutoFit/>
          </a:bodyPr>
          <a:lstStyle/>
          <a:p>
            <a:pPr algn="ct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Residual Modeling</a:t>
            </a:r>
            <a:endParaRPr lang="en-US" sz="1400" dirty="0"/>
          </a:p>
        </p:txBody>
      </p:sp>
      <p:pic>
        <p:nvPicPr>
          <p:cNvPr id="16" name="Picture 15">
            <a:extLst>
              <a:ext uri="{FF2B5EF4-FFF2-40B4-BE49-F238E27FC236}">
                <a16:creationId xmlns:a16="http://schemas.microsoft.com/office/drawing/2014/main" id="{06C1A704-660B-9663-E2AD-959D6F4B4DDE}"/>
              </a:ext>
            </a:extLst>
          </p:cNvPr>
          <p:cNvPicPr>
            <a:picLocks noChangeAspect="1"/>
          </p:cNvPicPr>
          <p:nvPr/>
        </p:nvPicPr>
        <p:blipFill>
          <a:blip r:embed="rId6"/>
          <a:stretch>
            <a:fillRect/>
          </a:stretch>
        </p:blipFill>
        <p:spPr>
          <a:xfrm>
            <a:off x="8034216" y="2362051"/>
            <a:ext cx="1743318" cy="1066949"/>
          </a:xfrm>
          <a:prstGeom prst="rect">
            <a:avLst/>
          </a:prstGeom>
          <a:solidFill>
            <a:schemeClr val="bg1">
              <a:lumMod val="95000"/>
            </a:schemeClr>
          </a:solidFill>
          <a:ln>
            <a:solidFill>
              <a:schemeClr val="accent1">
                <a:shade val="15000"/>
              </a:schemeClr>
            </a:solidFill>
          </a:ln>
        </p:spPr>
      </p:pic>
      <p:sp>
        <p:nvSpPr>
          <p:cNvPr id="17" name="Rectangle 16">
            <a:extLst>
              <a:ext uri="{FF2B5EF4-FFF2-40B4-BE49-F238E27FC236}">
                <a16:creationId xmlns:a16="http://schemas.microsoft.com/office/drawing/2014/main" id="{2E170644-EC71-7092-F576-523025787BF1}"/>
              </a:ext>
            </a:extLst>
          </p:cNvPr>
          <p:cNvSpPr/>
          <p:nvPr/>
        </p:nvSpPr>
        <p:spPr>
          <a:xfrm>
            <a:off x="8034216" y="2876550"/>
            <a:ext cx="1509834" cy="171450"/>
          </a:xfrm>
          <a:prstGeom prst="rect">
            <a:avLst/>
          </a:prstGeom>
          <a:no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040681"/>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8FFF2-0147-6B80-4FD0-AEE4C69BECC4}"/>
              </a:ext>
            </a:extLst>
          </p:cNvPr>
          <p:cNvSpPr>
            <a:spLocks noGrp="1"/>
          </p:cNvSpPr>
          <p:nvPr>
            <p:ph type="title"/>
          </p:nvPr>
        </p:nvSpPr>
        <p:spPr>
          <a:xfrm>
            <a:off x="0" y="0"/>
            <a:ext cx="10515600" cy="1325563"/>
          </a:xfrm>
        </p:spPr>
        <p:txBody>
          <a:bodyPr anchor="t">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Datasets/Modeling Combinations Explored</a:t>
            </a:r>
          </a:p>
        </p:txBody>
      </p:sp>
      <p:sp>
        <p:nvSpPr>
          <p:cNvPr id="4" name="TextBox 3">
            <a:extLst>
              <a:ext uri="{FF2B5EF4-FFF2-40B4-BE49-F238E27FC236}">
                <a16:creationId xmlns:a16="http://schemas.microsoft.com/office/drawing/2014/main" id="{44E73CE1-EA39-1E20-1DE9-EB8396181665}"/>
              </a:ext>
            </a:extLst>
          </p:cNvPr>
          <p:cNvSpPr txBox="1"/>
          <p:nvPr/>
        </p:nvSpPr>
        <p:spPr>
          <a:xfrm>
            <a:off x="315143" y="832135"/>
            <a:ext cx="8295457" cy="674928"/>
          </a:xfrm>
          <a:prstGeom prst="rect">
            <a:avLst/>
          </a:prstGeom>
          <a:noFill/>
        </p:spPr>
        <p:txBody>
          <a:bodyPr wrap="square" rtlCol="0">
            <a:spAutoFit/>
          </a:bodyPr>
          <a:lstStyle/>
          <a:p>
            <a:pPr marL="0" marR="0">
              <a:lnSpc>
                <a:spcPct val="107000"/>
              </a:lnSpc>
              <a:spcAft>
                <a:spcPts val="800"/>
              </a:spcAft>
              <a:buNone/>
            </a:pPr>
            <a:r>
              <a:rPr lang="en-US" b="1" dirty="0">
                <a:latin typeface="Calibri" panose="020F0502020204030204" pitchFamily="34" charset="0"/>
                <a:ea typeface="Calibri" panose="020F0502020204030204" pitchFamily="34" charset="0"/>
                <a:cs typeface="Calibri" panose="020F0502020204030204" pitchFamily="34" charset="0"/>
              </a:rPr>
              <a:t>Below is an overview of dataset variants and modeling approaches used in this study. These labels will be referenced in the results on the following slides.</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B540724F-8EF0-4800-1D21-29F278425E94}"/>
              </a:ext>
            </a:extLst>
          </p:cNvPr>
          <p:cNvSpPr>
            <a:spLocks noGrp="1"/>
          </p:cNvSpPr>
          <p:nvPr>
            <p:ph type="sldNum" sz="quarter" idx="12"/>
          </p:nvPr>
        </p:nvSpPr>
        <p:spPr/>
        <p:txBody>
          <a:bodyPr/>
          <a:lstStyle/>
          <a:p>
            <a:fld id="{971E8533-77E1-49A6-BD1B-BE83991242A0}" type="slidenum">
              <a:rPr lang="en-US" smtClean="0"/>
              <a:t>24</a:t>
            </a:fld>
            <a:endParaRPr lang="en-US"/>
          </a:p>
        </p:txBody>
      </p:sp>
      <p:graphicFrame>
        <p:nvGraphicFramePr>
          <p:cNvPr id="10" name="Table 9">
            <a:extLst>
              <a:ext uri="{FF2B5EF4-FFF2-40B4-BE49-F238E27FC236}">
                <a16:creationId xmlns:a16="http://schemas.microsoft.com/office/drawing/2014/main" id="{ADF4CD1E-002F-B841-4994-23EE6F05B652}"/>
              </a:ext>
            </a:extLst>
          </p:cNvPr>
          <p:cNvGraphicFramePr>
            <a:graphicFrameLocks noGrp="1"/>
          </p:cNvGraphicFramePr>
          <p:nvPr>
            <p:extLst>
              <p:ext uri="{D42A27DB-BD31-4B8C-83A1-F6EECF244321}">
                <p14:modId xmlns:p14="http://schemas.microsoft.com/office/powerpoint/2010/main" val="298068052"/>
              </p:ext>
            </p:extLst>
          </p:nvPr>
        </p:nvGraphicFramePr>
        <p:xfrm>
          <a:off x="315143" y="1748195"/>
          <a:ext cx="10515600" cy="3017520"/>
        </p:xfrm>
        <a:graphic>
          <a:graphicData uri="http://schemas.openxmlformats.org/drawingml/2006/table">
            <a:tbl>
              <a:tblPr/>
              <a:tblGrid>
                <a:gridCol w="2633156">
                  <a:extLst>
                    <a:ext uri="{9D8B030D-6E8A-4147-A177-3AD203B41FA5}">
                      <a16:colId xmlns:a16="http://schemas.microsoft.com/office/drawing/2014/main" val="700094741"/>
                    </a:ext>
                  </a:extLst>
                </a:gridCol>
                <a:gridCol w="7882444">
                  <a:extLst>
                    <a:ext uri="{9D8B030D-6E8A-4147-A177-3AD203B41FA5}">
                      <a16:colId xmlns:a16="http://schemas.microsoft.com/office/drawing/2014/main" val="1342434248"/>
                    </a:ext>
                  </a:extLst>
                </a:gridCol>
              </a:tblGrid>
              <a:tr h="0">
                <a:tc>
                  <a:txBody>
                    <a:bodyPr/>
                    <a:lstStyle/>
                    <a:p>
                      <a:r>
                        <a:rPr lang="en-US" b="1" dirty="0">
                          <a:latin typeface="Calibri" panose="020F0502020204030204" pitchFamily="34" charset="0"/>
                          <a:ea typeface="Calibri" panose="020F0502020204030204" pitchFamily="34" charset="0"/>
                          <a:cs typeface="Calibri" panose="020F0502020204030204" pitchFamily="34" charset="0"/>
                        </a:rPr>
                        <a:t>Label</a:t>
                      </a:r>
                      <a:endParaRPr lang="en-US" dirty="0">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solidFill>
                      <a:schemeClr val="bg1">
                        <a:lumMod val="95000"/>
                        <a:alpha val="70000"/>
                      </a:schemeClr>
                    </a:solidFill>
                  </a:tcPr>
                </a:tc>
                <a:tc>
                  <a:txBody>
                    <a:bodyPr/>
                    <a:lstStyle/>
                    <a:p>
                      <a:r>
                        <a:rPr lang="en-US" b="1">
                          <a:latin typeface="Calibri" panose="020F0502020204030204" pitchFamily="34" charset="0"/>
                          <a:ea typeface="Calibri" panose="020F0502020204030204" pitchFamily="34" charset="0"/>
                          <a:cs typeface="Calibri" panose="020F0502020204030204" pitchFamily="34" charset="0"/>
                        </a:rPr>
                        <a:t>Description</a:t>
                      </a:r>
                      <a:endParaRPr lang="en-US">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solidFill>
                      <a:schemeClr val="bg1">
                        <a:lumMod val="95000"/>
                        <a:alpha val="70000"/>
                      </a:schemeClr>
                    </a:solidFill>
                  </a:tcPr>
                </a:tc>
                <a:extLst>
                  <a:ext uri="{0D108BD9-81ED-4DB2-BD59-A6C34878D82A}">
                    <a16:rowId xmlns:a16="http://schemas.microsoft.com/office/drawing/2014/main" val="4213565451"/>
                  </a:ext>
                </a:extLst>
              </a:tr>
              <a:tr h="0">
                <a:tc>
                  <a:txBody>
                    <a:bodyPr/>
                    <a:lstStyle/>
                    <a:p>
                      <a:r>
                        <a:rPr lang="en-US" b="1" dirty="0" err="1">
                          <a:latin typeface="Calibri" panose="020F0502020204030204" pitchFamily="34" charset="0"/>
                          <a:ea typeface="Calibri" panose="020F0502020204030204" pitchFamily="34" charset="0"/>
                          <a:cs typeface="Calibri" panose="020F0502020204030204" pitchFamily="34" charset="0"/>
                        </a:rPr>
                        <a:t>AdaBoost_Winsor</a:t>
                      </a:r>
                      <a:endParaRPr lang="en-US" dirty="0">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solidFill>
                      <a:schemeClr val="bg1">
                        <a:lumMod val="95000"/>
                        <a:alpha val="70000"/>
                      </a:schemeClr>
                    </a:solidFill>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CDP 2013–23; Scope 1 &amp; 2; financial variables; no zeros; </a:t>
                      </a:r>
                      <a:r>
                        <a:rPr lang="en-US" i="1" dirty="0">
                          <a:latin typeface="Calibri" panose="020F0502020204030204" pitchFamily="34" charset="0"/>
                          <a:ea typeface="Calibri" panose="020F0502020204030204" pitchFamily="34" charset="0"/>
                          <a:cs typeface="Calibri" panose="020F0502020204030204" pitchFamily="34" charset="0"/>
                        </a:rPr>
                        <a:t>winsorized</a:t>
                      </a:r>
                      <a:r>
                        <a:rPr lang="en-US" dirty="0">
                          <a:latin typeface="Calibri" panose="020F0502020204030204" pitchFamily="34" charset="0"/>
                          <a:ea typeface="Calibri" panose="020F0502020204030204" pitchFamily="34" charset="0"/>
                          <a:cs typeface="Calibri" panose="020F0502020204030204" pitchFamily="34" charset="0"/>
                        </a:rPr>
                        <a:t>; AdaBoost</a:t>
                      </a:r>
                    </a:p>
                  </a:txBody>
                  <a:tcPr anchor="ctr">
                    <a:lnL>
                      <a:noFill/>
                    </a:lnL>
                    <a:lnR>
                      <a:noFill/>
                    </a:lnR>
                    <a:lnT>
                      <a:noFill/>
                    </a:lnT>
                    <a:lnB>
                      <a:noFill/>
                    </a:lnB>
                    <a:solidFill>
                      <a:schemeClr val="bg1">
                        <a:lumMod val="95000"/>
                        <a:alpha val="70000"/>
                      </a:schemeClr>
                    </a:solidFill>
                  </a:tcPr>
                </a:tc>
                <a:extLst>
                  <a:ext uri="{0D108BD9-81ED-4DB2-BD59-A6C34878D82A}">
                    <a16:rowId xmlns:a16="http://schemas.microsoft.com/office/drawing/2014/main" val="664007125"/>
                  </a:ext>
                </a:extLst>
              </a:tr>
              <a:tr h="0">
                <a:tc>
                  <a:txBody>
                    <a:bodyPr/>
                    <a:lstStyle/>
                    <a:p>
                      <a:r>
                        <a:rPr lang="en-US" b="1" dirty="0" err="1">
                          <a:latin typeface="Calibri" panose="020F0502020204030204" pitchFamily="34" charset="0"/>
                          <a:ea typeface="Calibri" panose="020F0502020204030204" pitchFamily="34" charset="0"/>
                          <a:cs typeface="Calibri" panose="020F0502020204030204" pitchFamily="34" charset="0"/>
                        </a:rPr>
                        <a:t>AdaBoost_GHG</a:t>
                      </a:r>
                      <a:endParaRPr lang="en-US" dirty="0">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solidFill>
                      <a:schemeClr val="bg1">
                        <a:lumMod val="95000"/>
                        <a:alpha val="70000"/>
                      </a:schemeClr>
                    </a:solidFill>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CDP 2013–23; financial variables; no zeros; Z-score outliers removed; </a:t>
                      </a: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AdaBoost</a:t>
                      </a:r>
                    </a:p>
                  </a:txBody>
                  <a:tcPr anchor="ctr">
                    <a:lnL>
                      <a:noFill/>
                    </a:lnL>
                    <a:lnR>
                      <a:noFill/>
                    </a:lnR>
                    <a:lnT>
                      <a:noFill/>
                    </a:lnT>
                    <a:lnB>
                      <a:noFill/>
                    </a:lnB>
                    <a:solidFill>
                      <a:schemeClr val="bg1">
                        <a:lumMod val="95000"/>
                        <a:alpha val="70000"/>
                      </a:schemeClr>
                    </a:solidFill>
                  </a:tcPr>
                </a:tc>
                <a:extLst>
                  <a:ext uri="{0D108BD9-81ED-4DB2-BD59-A6C34878D82A}">
                    <a16:rowId xmlns:a16="http://schemas.microsoft.com/office/drawing/2014/main" val="2105383862"/>
                  </a:ext>
                </a:extLst>
              </a:tr>
              <a:tr h="0">
                <a:tc>
                  <a:txBody>
                    <a:bodyPr/>
                    <a:lstStyle/>
                    <a:p>
                      <a:r>
                        <a:rPr lang="en-US" b="1">
                          <a:latin typeface="Calibri" panose="020F0502020204030204" pitchFamily="34" charset="0"/>
                          <a:ea typeface="Calibri" panose="020F0502020204030204" pitchFamily="34" charset="0"/>
                          <a:cs typeface="Calibri" panose="020F0502020204030204" pitchFamily="34" charset="0"/>
                        </a:rPr>
                        <a:t>HLM_full</a:t>
                      </a:r>
                      <a:endParaRPr lang="en-US">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solidFill>
                      <a:schemeClr val="bg1">
                        <a:lumMod val="95000"/>
                        <a:alpha val="70000"/>
                      </a:schemeClr>
                    </a:solidFill>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CDP 2013–23; financials; no zeros; Z-score outliers removed; HLM (Sector/Company)</a:t>
                      </a:r>
                    </a:p>
                  </a:txBody>
                  <a:tcPr anchor="ctr">
                    <a:lnL>
                      <a:noFill/>
                    </a:lnL>
                    <a:lnR>
                      <a:noFill/>
                    </a:lnR>
                    <a:lnT>
                      <a:noFill/>
                    </a:lnT>
                    <a:lnB>
                      <a:noFill/>
                    </a:lnB>
                    <a:solidFill>
                      <a:schemeClr val="bg1">
                        <a:lumMod val="95000"/>
                        <a:alpha val="70000"/>
                      </a:schemeClr>
                    </a:solidFill>
                  </a:tcPr>
                </a:tc>
                <a:extLst>
                  <a:ext uri="{0D108BD9-81ED-4DB2-BD59-A6C34878D82A}">
                    <a16:rowId xmlns:a16="http://schemas.microsoft.com/office/drawing/2014/main" val="3231906993"/>
                  </a:ext>
                </a:extLst>
              </a:tr>
              <a:tr h="0">
                <a:tc>
                  <a:txBody>
                    <a:bodyPr/>
                    <a:lstStyle/>
                    <a:p>
                      <a:r>
                        <a:rPr lang="en-US" b="1">
                          <a:latin typeface="Calibri" panose="020F0502020204030204" pitchFamily="34" charset="0"/>
                          <a:ea typeface="Calibri" panose="020F0502020204030204" pitchFamily="34" charset="0"/>
                          <a:cs typeface="Calibri" panose="020F0502020204030204" pitchFamily="34" charset="0"/>
                        </a:rPr>
                        <a:t>HLM_reduced_resid</a:t>
                      </a:r>
                      <a:endParaRPr lang="en-US">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solidFill>
                      <a:schemeClr val="bg1">
                        <a:lumMod val="95000"/>
                        <a:alpha val="70000"/>
                      </a:schemeClr>
                    </a:solidFill>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CDP 2013–23; financials; no zeros; Z-score outliers removed; HLM feature reduced with residual modeling</a:t>
                      </a:r>
                    </a:p>
                  </a:txBody>
                  <a:tcPr anchor="ctr">
                    <a:lnL>
                      <a:noFill/>
                    </a:lnL>
                    <a:lnR>
                      <a:noFill/>
                    </a:lnR>
                    <a:lnT>
                      <a:noFill/>
                    </a:lnT>
                    <a:lnB>
                      <a:noFill/>
                    </a:lnB>
                    <a:solidFill>
                      <a:schemeClr val="bg1">
                        <a:lumMod val="95000"/>
                        <a:alpha val="70000"/>
                      </a:schemeClr>
                    </a:solidFill>
                  </a:tcPr>
                </a:tc>
                <a:extLst>
                  <a:ext uri="{0D108BD9-81ED-4DB2-BD59-A6C34878D82A}">
                    <a16:rowId xmlns:a16="http://schemas.microsoft.com/office/drawing/2014/main" val="4092933914"/>
                  </a:ext>
                </a:extLst>
              </a:tr>
              <a:tr h="0">
                <a:tc>
                  <a:txBody>
                    <a:bodyPr/>
                    <a:lstStyle/>
                    <a:p>
                      <a:r>
                        <a:rPr lang="en-US" b="1" dirty="0" err="1">
                          <a:latin typeface="Calibri" panose="020F0502020204030204" pitchFamily="34" charset="0"/>
                          <a:ea typeface="Calibri" panose="020F0502020204030204" pitchFamily="34" charset="0"/>
                          <a:cs typeface="Calibri" panose="020F0502020204030204" pitchFamily="34" charset="0"/>
                        </a:rPr>
                        <a:t>SC_AdaBoost</a:t>
                      </a:r>
                      <a:endParaRPr lang="en-US" dirty="0">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solidFill>
                      <a:schemeClr val="bg1">
                        <a:lumMod val="95000"/>
                        <a:alpha val="70000"/>
                      </a:schemeClr>
                    </a:solidFill>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Serafeim &amp; Caicedo dataset (CDP 2013–20); Scope 1 &amp; 2; no zeros; </a:t>
                      </a:r>
                      <a:r>
                        <a:rPr lang="en-US" i="1" dirty="0">
                          <a:latin typeface="Calibri" panose="020F0502020204030204" pitchFamily="34" charset="0"/>
                          <a:ea typeface="Calibri" panose="020F0502020204030204" pitchFamily="34" charset="0"/>
                          <a:cs typeface="Calibri" panose="020F0502020204030204" pitchFamily="34" charset="0"/>
                        </a:rPr>
                        <a:t>winsorized</a:t>
                      </a:r>
                      <a:r>
                        <a:rPr lang="en-US" dirty="0">
                          <a:latin typeface="Calibri" panose="020F0502020204030204" pitchFamily="34" charset="0"/>
                          <a:ea typeface="Calibri" panose="020F0502020204030204" pitchFamily="34" charset="0"/>
                          <a:cs typeface="Calibri" panose="020F0502020204030204" pitchFamily="34" charset="0"/>
                        </a:rPr>
                        <a:t>; AdaBoost</a:t>
                      </a:r>
                    </a:p>
                  </a:txBody>
                  <a:tcPr anchor="ctr">
                    <a:lnL>
                      <a:noFill/>
                    </a:lnL>
                    <a:lnR>
                      <a:noFill/>
                    </a:lnR>
                    <a:lnT>
                      <a:noFill/>
                    </a:lnT>
                    <a:lnB>
                      <a:noFill/>
                    </a:lnB>
                    <a:solidFill>
                      <a:schemeClr val="bg1">
                        <a:lumMod val="95000"/>
                        <a:alpha val="70000"/>
                      </a:schemeClr>
                    </a:solidFill>
                  </a:tcPr>
                </a:tc>
                <a:extLst>
                  <a:ext uri="{0D108BD9-81ED-4DB2-BD59-A6C34878D82A}">
                    <a16:rowId xmlns:a16="http://schemas.microsoft.com/office/drawing/2014/main" val="2658601147"/>
                  </a:ext>
                </a:extLst>
              </a:tr>
            </a:tbl>
          </a:graphicData>
        </a:graphic>
      </p:graphicFrame>
    </p:spTree>
    <p:extLst>
      <p:ext uri="{BB962C8B-B14F-4D97-AF65-F5344CB8AC3E}">
        <p14:creationId xmlns:p14="http://schemas.microsoft.com/office/powerpoint/2010/main" val="3972856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2000">
              <a:srgbClr val="92D050"/>
            </a:gs>
            <a:gs pos="50000">
              <a:srgbClr val="92D050"/>
            </a:gs>
            <a:gs pos="74000">
              <a:schemeClr val="accent3">
                <a:lumMod val="20000"/>
                <a:lumOff val="80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EEC879D-B3FC-021E-62E3-5445D30A9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8358F-92BD-CA10-7C17-1B54C85070F7}"/>
              </a:ext>
            </a:extLst>
          </p:cNvPr>
          <p:cNvSpPr>
            <a:spLocks noGrp="1"/>
          </p:cNvSpPr>
          <p:nvPr>
            <p:ph type="title"/>
          </p:nvPr>
        </p:nvSpPr>
        <p:spPr>
          <a:xfrm>
            <a:off x="0" y="0"/>
            <a:ext cx="10515600" cy="1325563"/>
          </a:xfrm>
        </p:spPr>
        <p:txBody>
          <a:bodyPr anchor="t">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Comparing Predictive Accuracy Using Log-Scaled R² Values</a:t>
            </a:r>
          </a:p>
        </p:txBody>
      </p:sp>
      <p:sp>
        <p:nvSpPr>
          <p:cNvPr id="3" name="Content Placeholder 2">
            <a:extLst>
              <a:ext uri="{FF2B5EF4-FFF2-40B4-BE49-F238E27FC236}">
                <a16:creationId xmlns:a16="http://schemas.microsoft.com/office/drawing/2014/main" id="{7A18FC90-C62A-4050-B82A-16B25DC617A3}"/>
              </a:ext>
            </a:extLst>
          </p:cNvPr>
          <p:cNvSpPr>
            <a:spLocks noGrp="1"/>
          </p:cNvSpPr>
          <p:nvPr>
            <p:ph idx="1"/>
          </p:nvPr>
        </p:nvSpPr>
        <p:spPr>
          <a:xfrm>
            <a:off x="264097" y="739964"/>
            <a:ext cx="3247199" cy="3228532"/>
          </a:xfrm>
          <a:solidFill>
            <a:schemeClr val="bg1"/>
          </a:solidFill>
          <a:ln>
            <a:solidFill>
              <a:schemeClr val="accent1">
                <a:shade val="15000"/>
              </a:schemeClr>
            </a:solidFill>
          </a:ln>
        </p:spPr>
        <p:txBody>
          <a:bodyPr>
            <a:normAutofit/>
          </a:bodyPr>
          <a:lstStyle/>
          <a:p>
            <a:pPr>
              <a:buNone/>
            </a:pPr>
            <a:r>
              <a:rPr lang="en-US" sz="1600" b="1" dirty="0">
                <a:latin typeface="Calibri" panose="020F0502020204030204" pitchFamily="34" charset="0"/>
                <a:ea typeface="Calibri" panose="020F0502020204030204" pitchFamily="34" charset="0"/>
                <a:cs typeface="Calibri" panose="020F0502020204030204" pitchFamily="34" charset="0"/>
              </a:rPr>
              <a:t>What does R² tell us?</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Captures “how much” of the story we explain.</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100" i="1" dirty="0">
                <a:latin typeface="Calibri" panose="020F0502020204030204" pitchFamily="34" charset="0"/>
                <a:ea typeface="Calibri" panose="020F0502020204030204" pitchFamily="34" charset="0"/>
                <a:cs typeface="Calibri" panose="020F0502020204030204" pitchFamily="34" charset="0"/>
              </a:rPr>
              <a:t>R²</a:t>
            </a:r>
            <a:r>
              <a:rPr lang="en-US" sz="1100" dirty="0">
                <a:latin typeface="Calibri" panose="020F0502020204030204" pitchFamily="34" charset="0"/>
                <a:ea typeface="Calibri" panose="020F0502020204030204" pitchFamily="34" charset="0"/>
                <a:cs typeface="Calibri" panose="020F0502020204030204" pitchFamily="34" charset="0"/>
              </a:rPr>
              <a:t> compares your model with a dummy model that just predicts the </a:t>
            </a:r>
            <a:r>
              <a:rPr lang="en-US" sz="1100" b="1" dirty="0">
                <a:latin typeface="Calibri" panose="020F0502020204030204" pitchFamily="34" charset="0"/>
                <a:ea typeface="Calibri" panose="020F0502020204030204" pitchFamily="34" charset="0"/>
                <a:cs typeface="Calibri" panose="020F0502020204030204" pitchFamily="34" charset="0"/>
              </a:rPr>
              <a:t>average</a:t>
            </a:r>
            <a:r>
              <a:rPr lang="en-US" sz="1100" dirty="0">
                <a:latin typeface="Calibri" panose="020F0502020204030204" pitchFamily="34" charset="0"/>
                <a:ea typeface="Calibri" panose="020F0502020204030204" pitchFamily="34" charset="0"/>
                <a:cs typeface="Calibri" panose="020F0502020204030204" pitchFamily="34" charset="0"/>
              </a:rPr>
              <a:t> emission.</a:t>
            </a:r>
          </a:p>
          <a:p>
            <a:pPr lvl="1"/>
            <a:r>
              <a:rPr lang="en-US" sz="1000" dirty="0">
                <a:latin typeface="Calibri" panose="020F0502020204030204" pitchFamily="34" charset="0"/>
                <a:ea typeface="Calibri" panose="020F0502020204030204" pitchFamily="34" charset="0"/>
                <a:cs typeface="Calibri" panose="020F0502020204030204" pitchFamily="34" charset="0"/>
              </a:rPr>
              <a:t>• 100 % → perfect: every predicted point sits on the 45 ° line.</a:t>
            </a:r>
          </a:p>
          <a:p>
            <a:pPr lvl="1"/>
            <a:r>
              <a:rPr lang="en-US" sz="1000" dirty="0">
                <a:latin typeface="Calibri" panose="020F0502020204030204" pitchFamily="34" charset="0"/>
                <a:ea typeface="Calibri" panose="020F0502020204030204" pitchFamily="34" charset="0"/>
                <a:cs typeface="Calibri" panose="020F0502020204030204" pitchFamily="34" charset="0"/>
              </a:rPr>
              <a:t>• 0 % → no gain over the average-emission guess.</a:t>
            </a:r>
          </a:p>
          <a:p>
            <a:pPr lvl="1"/>
            <a:r>
              <a:rPr lang="en-US" sz="1000" dirty="0">
                <a:latin typeface="Calibri" panose="020F0502020204030204" pitchFamily="34" charset="0"/>
                <a:ea typeface="Calibri" panose="020F0502020204030204" pitchFamily="34" charset="0"/>
                <a:cs typeface="Calibri" panose="020F0502020204030204" pitchFamily="34" charset="0"/>
              </a:rPr>
              <a:t>• &lt; 0 % → model is </a:t>
            </a:r>
            <a:r>
              <a:rPr lang="en-US" sz="1000" b="1" dirty="0">
                <a:latin typeface="Calibri" panose="020F0502020204030204" pitchFamily="34" charset="0"/>
                <a:ea typeface="Calibri" panose="020F0502020204030204" pitchFamily="34" charset="0"/>
                <a:cs typeface="Calibri" panose="020F0502020204030204" pitchFamily="34" charset="0"/>
              </a:rPr>
              <a:t>worse</a:t>
            </a:r>
            <a:r>
              <a:rPr lang="en-US" sz="1000" dirty="0">
                <a:latin typeface="Calibri" panose="020F0502020204030204" pitchFamily="34" charset="0"/>
                <a:ea typeface="Calibri" panose="020F0502020204030204" pitchFamily="34" charset="0"/>
                <a:cs typeface="Calibri" panose="020F0502020204030204" pitchFamily="34" charset="0"/>
              </a:rPr>
              <a:t> than the dummy (rare, but possible).</a:t>
            </a:r>
          </a:p>
          <a:p>
            <a:pPr>
              <a:buFont typeface="Arial" panose="020B0604020202020204" pitchFamily="34" charset="0"/>
              <a:buChar char="•"/>
            </a:pPr>
            <a:r>
              <a:rPr lang="en-US" sz="1100" b="1" dirty="0">
                <a:latin typeface="Calibri" panose="020F0502020204030204" pitchFamily="34" charset="0"/>
                <a:ea typeface="Calibri" panose="020F0502020204030204" pitchFamily="34" charset="0"/>
                <a:cs typeface="Calibri" panose="020F0502020204030204" pitchFamily="34" charset="0"/>
              </a:rPr>
              <a:t>Think of R² as a </a:t>
            </a:r>
            <a:r>
              <a:rPr lang="en-US" sz="1100" b="1" i="1" dirty="0">
                <a:latin typeface="Calibri" panose="020F0502020204030204" pitchFamily="34" charset="0"/>
                <a:ea typeface="Calibri" panose="020F0502020204030204" pitchFamily="34" charset="0"/>
                <a:cs typeface="Calibri" panose="020F0502020204030204" pitchFamily="34" charset="0"/>
              </a:rPr>
              <a:t>relative</a:t>
            </a:r>
            <a:r>
              <a:rPr lang="en-US" sz="1100" b="1" dirty="0">
                <a:latin typeface="Calibri" panose="020F0502020204030204" pitchFamily="34" charset="0"/>
                <a:ea typeface="Calibri" panose="020F0502020204030204" pitchFamily="34" charset="0"/>
                <a:cs typeface="Calibri" panose="020F0502020204030204" pitchFamily="34" charset="0"/>
              </a:rPr>
              <a:t> score, not an error size</a:t>
            </a:r>
            <a:br>
              <a:rPr lang="en-US" sz="1100" dirty="0">
                <a:latin typeface="Calibri" panose="020F0502020204030204" pitchFamily="34" charset="0"/>
                <a:ea typeface="Calibri" panose="020F0502020204030204" pitchFamily="34" charset="0"/>
                <a:cs typeface="Calibri" panose="020F0502020204030204" pitchFamily="34" charset="0"/>
              </a:rPr>
            </a:br>
            <a:r>
              <a:rPr lang="en-US" sz="1100" dirty="0">
                <a:latin typeface="Calibri" panose="020F0502020204030204" pitchFamily="34" charset="0"/>
                <a:ea typeface="Calibri" panose="020F0502020204030204" pitchFamily="34" charset="0"/>
                <a:cs typeface="Calibri" panose="020F0502020204030204" pitchFamily="34" charset="0"/>
              </a:rPr>
              <a:t>It shows the share of </a:t>
            </a:r>
            <a:r>
              <a:rPr lang="en-US" sz="1100" i="1" dirty="0">
                <a:latin typeface="Calibri" panose="020F0502020204030204" pitchFamily="34" charset="0"/>
                <a:ea typeface="Calibri" panose="020F0502020204030204" pitchFamily="34" charset="0"/>
                <a:cs typeface="Calibri" panose="020F0502020204030204" pitchFamily="34" charset="0"/>
              </a:rPr>
              <a:t>variation explained </a:t>
            </a:r>
            <a:r>
              <a:rPr lang="en-US" sz="1100" dirty="0">
                <a:latin typeface="Calibri" panose="020F0502020204030204" pitchFamily="34" charset="0"/>
                <a:ea typeface="Calibri" panose="020F0502020204030204" pitchFamily="34" charset="0"/>
                <a:cs typeface="Calibri" panose="020F0502020204030204" pitchFamily="34" charset="0"/>
              </a:rPr>
              <a:t>but says nothing about how many tons you miss by.</a:t>
            </a:r>
            <a:br>
              <a:rPr lang="en-US" sz="1100" dirty="0">
                <a:latin typeface="Calibri" panose="020F0502020204030204" pitchFamily="34" charset="0"/>
                <a:ea typeface="Calibri" panose="020F0502020204030204" pitchFamily="34" charset="0"/>
                <a:cs typeface="Calibri" panose="020F0502020204030204" pitchFamily="34" charset="0"/>
              </a:rPr>
            </a:br>
            <a:r>
              <a:rPr lang="en-US" sz="1100" dirty="0">
                <a:latin typeface="Calibri" panose="020F0502020204030204" pitchFamily="34" charset="0"/>
                <a:ea typeface="Calibri" panose="020F0502020204030204" pitchFamily="34" charset="0"/>
                <a:cs typeface="Calibri" panose="020F0502020204030204" pitchFamily="34" charset="0"/>
              </a:rPr>
              <a:t>That’s why it needs to be paired with error metrics (MAPE, RMSLE, RMSE)  (</a:t>
            </a:r>
            <a:r>
              <a:rPr lang="en-US" sz="1100" b="1" kern="100" dirty="0">
                <a:effectLst/>
                <a:latin typeface="Calibri" panose="020F0502020204030204" pitchFamily="34" charset="0"/>
                <a:ea typeface="Calibri" panose="020F0502020204030204" pitchFamily="34" charset="0"/>
                <a:cs typeface="Calibri" panose="020F0502020204030204" pitchFamily="34" charset="0"/>
              </a:rPr>
              <a:t>Rocca, 2024)</a:t>
            </a:r>
            <a:r>
              <a:rPr lang="en-US" sz="1100" dirty="0">
                <a:latin typeface="Calibri" panose="020F0502020204030204" pitchFamily="34" charset="0"/>
                <a:ea typeface="Calibri" panose="020F0502020204030204" pitchFamily="34" charset="0"/>
                <a:cs typeface="Calibri" panose="020F0502020204030204" pitchFamily="34" charset="0"/>
              </a:rPr>
              <a:t>.</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FFB5CF01-D371-3B5B-3D75-02C51D640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400" y="811656"/>
            <a:ext cx="8055503" cy="5479416"/>
          </a:xfrm>
          <a:prstGeom prst="rect">
            <a:avLst/>
          </a:prstGeom>
          <a:noFill/>
          <a:ln>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D708BA-5DB8-77FF-87BA-0DE4D28378AC}"/>
              </a:ext>
            </a:extLst>
          </p:cNvPr>
          <p:cNvPicPr>
            <a:picLocks noChangeAspect="1"/>
          </p:cNvPicPr>
          <p:nvPr/>
        </p:nvPicPr>
        <p:blipFill>
          <a:blip r:embed="rId4"/>
          <a:stretch>
            <a:fillRect/>
          </a:stretch>
        </p:blipFill>
        <p:spPr>
          <a:xfrm>
            <a:off x="838200" y="4169423"/>
            <a:ext cx="3869778" cy="2552052"/>
          </a:xfrm>
          <a:prstGeom prst="rect">
            <a:avLst/>
          </a:prstGeom>
          <a:ln>
            <a:solidFill>
              <a:schemeClr val="accent1">
                <a:shade val="15000"/>
              </a:schemeClr>
            </a:solidFill>
          </a:ln>
        </p:spPr>
      </p:pic>
      <p:sp>
        <p:nvSpPr>
          <p:cNvPr id="7" name="Rectangle 6">
            <a:extLst>
              <a:ext uri="{FF2B5EF4-FFF2-40B4-BE49-F238E27FC236}">
                <a16:creationId xmlns:a16="http://schemas.microsoft.com/office/drawing/2014/main" id="{E01A6BF2-5C84-D72F-CD74-27BCDF01C922}"/>
              </a:ext>
            </a:extLst>
          </p:cNvPr>
          <p:cNvSpPr/>
          <p:nvPr/>
        </p:nvSpPr>
        <p:spPr>
          <a:xfrm>
            <a:off x="8482819" y="3284806"/>
            <a:ext cx="935502" cy="295422"/>
          </a:xfrm>
          <a:prstGeom prst="rect">
            <a:avLst/>
          </a:prstGeom>
          <a:noFill/>
          <a:ln w="34925">
            <a:solidFill>
              <a:srgbClr val="00B0F0"/>
            </a:solid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AA5842D-5748-1C71-AC0B-F340597AFFED}"/>
              </a:ext>
            </a:extLst>
          </p:cNvPr>
          <p:cNvCxnSpPr>
            <a:cxnSpLocks/>
          </p:cNvCxnSpPr>
          <p:nvPr/>
        </p:nvCxnSpPr>
        <p:spPr>
          <a:xfrm flipH="1">
            <a:off x="4086225" y="3601329"/>
            <a:ext cx="4382526" cy="15612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Slide Number Placeholder 12">
            <a:extLst>
              <a:ext uri="{FF2B5EF4-FFF2-40B4-BE49-F238E27FC236}">
                <a16:creationId xmlns:a16="http://schemas.microsoft.com/office/drawing/2014/main" id="{DBC2142C-98E2-A826-0BEA-39F459C6FC81}"/>
              </a:ext>
            </a:extLst>
          </p:cNvPr>
          <p:cNvSpPr>
            <a:spLocks noGrp="1"/>
          </p:cNvSpPr>
          <p:nvPr>
            <p:ph type="sldNum" sz="quarter" idx="12"/>
          </p:nvPr>
        </p:nvSpPr>
        <p:spPr/>
        <p:txBody>
          <a:bodyPr/>
          <a:lstStyle/>
          <a:p>
            <a:fld id="{971E8533-77E1-49A6-BD1B-BE83991242A0}" type="slidenum">
              <a:rPr lang="en-US" smtClean="0"/>
              <a:t>25</a:t>
            </a:fld>
            <a:endParaRPr lang="en-US"/>
          </a:p>
        </p:txBody>
      </p:sp>
    </p:spTree>
    <p:extLst>
      <p:ext uri="{BB962C8B-B14F-4D97-AF65-F5344CB8AC3E}">
        <p14:creationId xmlns:p14="http://schemas.microsoft.com/office/powerpoint/2010/main" val="842133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2000">
              <a:srgbClr val="92D050"/>
            </a:gs>
            <a:gs pos="50000">
              <a:srgbClr val="92D050"/>
            </a:gs>
            <a:gs pos="74000">
              <a:schemeClr val="accent3">
                <a:lumMod val="20000"/>
                <a:lumOff val="80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BA8F6BE-4325-313F-9193-3EDDE84AA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83F01E-331F-BC0E-3602-8D8C87C991E2}"/>
              </a:ext>
            </a:extLst>
          </p:cNvPr>
          <p:cNvSpPr>
            <a:spLocks noGrp="1"/>
          </p:cNvSpPr>
          <p:nvPr>
            <p:ph type="title"/>
          </p:nvPr>
        </p:nvSpPr>
        <p:spPr>
          <a:xfrm>
            <a:off x="0" y="0"/>
            <a:ext cx="10515600" cy="1325563"/>
          </a:xfrm>
        </p:spPr>
        <p:txBody>
          <a:bodyPr anchor="t">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Comparing Model Errors Using RMSLE (Log Scale)</a:t>
            </a:r>
          </a:p>
        </p:txBody>
      </p:sp>
      <p:sp>
        <p:nvSpPr>
          <p:cNvPr id="3" name="Content Placeholder 2">
            <a:extLst>
              <a:ext uri="{FF2B5EF4-FFF2-40B4-BE49-F238E27FC236}">
                <a16:creationId xmlns:a16="http://schemas.microsoft.com/office/drawing/2014/main" id="{444C1E30-0E8E-306A-559A-FF67148E7D3A}"/>
              </a:ext>
            </a:extLst>
          </p:cNvPr>
          <p:cNvSpPr>
            <a:spLocks noGrp="1"/>
          </p:cNvSpPr>
          <p:nvPr>
            <p:ph idx="1"/>
          </p:nvPr>
        </p:nvSpPr>
        <p:spPr>
          <a:xfrm>
            <a:off x="183748" y="1691248"/>
            <a:ext cx="3390900" cy="4507071"/>
          </a:xfrm>
          <a:solidFill>
            <a:schemeClr val="bg1"/>
          </a:solidFill>
          <a:ln>
            <a:solidFill>
              <a:schemeClr val="accent1">
                <a:shade val="15000"/>
              </a:schemeClr>
            </a:solidFill>
          </a:ln>
        </p:spPr>
        <p:txBody>
          <a:bodyPr>
            <a:normAutofit fontScale="62500" lnSpcReduction="20000"/>
          </a:bodyPr>
          <a:lstStyle/>
          <a:p>
            <a:pPr marL="0" marR="0">
              <a:lnSpc>
                <a:spcPct val="107000"/>
              </a:lnSpc>
              <a:spcAft>
                <a:spcPts val="800"/>
              </a:spcAft>
              <a:buNone/>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300" b="1" kern="100" dirty="0">
                <a:effectLst/>
                <a:latin typeface="Calibri" panose="020F0502020204030204" pitchFamily="34" charset="0"/>
                <a:ea typeface="Calibri" panose="020F0502020204030204" pitchFamily="34" charset="0"/>
                <a:cs typeface="Calibri" panose="020F0502020204030204" pitchFamily="34" charset="0"/>
              </a:rPr>
              <a:t>Root-Mean-Squared-Log-Error (RMSLE)</a:t>
            </a:r>
            <a:endParaRPr lang="en-US" sz="33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500" b="1" kern="100" dirty="0">
                <a:effectLst/>
                <a:latin typeface="Calibri" panose="020F0502020204030204" pitchFamily="34" charset="0"/>
                <a:ea typeface="Calibri" panose="020F0502020204030204" pitchFamily="34" charset="0"/>
                <a:cs typeface="Calibri" panose="020F0502020204030204" pitchFamily="34" charset="0"/>
              </a:rPr>
              <a:t>What it measures:</a:t>
            </a:r>
            <a:br>
              <a:rPr lang="en-US" sz="1600" dirty="0"/>
            </a:br>
            <a:r>
              <a:rPr lang="en-US" sz="2000" dirty="0"/>
              <a:t>▸ RMSLE assesses </a:t>
            </a:r>
            <a:r>
              <a:rPr lang="en-US" sz="2000" b="1" dirty="0"/>
              <a:t>how far off</a:t>
            </a:r>
            <a:r>
              <a:rPr lang="en-US" sz="2000" dirty="0"/>
              <a:t> predictions are based on </a:t>
            </a:r>
            <a:r>
              <a:rPr lang="en-US" sz="2000" b="1" dirty="0"/>
              <a:t>multiplicative factors</a:t>
            </a:r>
            <a:r>
              <a:rPr lang="en-US" sz="2000" dirty="0"/>
              <a:t> rather than raw </a:t>
            </a:r>
            <a:r>
              <a:rPr lang="en-US" sz="2000" dirty="0" err="1"/>
              <a:t>tonnes</a:t>
            </a:r>
            <a:r>
              <a:rPr lang="en-US" sz="2000" dirty="0"/>
              <a:t>.</a:t>
            </a:r>
            <a:br>
              <a:rPr lang="en-US" sz="2000" dirty="0"/>
            </a:br>
            <a:r>
              <a:rPr lang="en-US" sz="2000" dirty="0"/>
              <a:t>▸ Predicted and reported values are first </a:t>
            </a:r>
            <a:r>
              <a:rPr lang="en-US" sz="2000" b="1" dirty="0"/>
              <a:t>log-transformed</a:t>
            </a:r>
            <a:r>
              <a:rPr lang="en-US" sz="2000" dirty="0"/>
              <a:t>, then the error is evaluated by </a:t>
            </a:r>
            <a:r>
              <a:rPr lang="en-US" sz="2000" b="1" dirty="0"/>
              <a:t>order of magnitude</a:t>
            </a:r>
            <a:r>
              <a:rPr lang="en-US" sz="2000" dirty="0"/>
              <a:t> (× factor), not simple difference. </a:t>
            </a:r>
            <a:r>
              <a:rPr lang="en-US" sz="2000" i="1" dirty="0"/>
              <a:t>(Koshur, 2024)</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500" b="1" kern="100" dirty="0">
                <a:effectLst/>
                <a:latin typeface="Calibri" panose="020F0502020204030204" pitchFamily="34" charset="0"/>
                <a:ea typeface="Calibri" panose="020F0502020204030204" pitchFamily="34" charset="0"/>
                <a:cs typeface="Calibri" panose="020F0502020204030204" pitchFamily="34" charset="0"/>
              </a:rPr>
              <a:t>Interpretation:</a:t>
            </a:r>
            <a:br>
              <a:rPr lang="en-US" sz="2500" b="1" kern="100" dirty="0">
                <a:effectLst/>
                <a:latin typeface="Calibri" panose="020F0502020204030204" pitchFamily="34" charset="0"/>
                <a:ea typeface="Calibri" panose="020F0502020204030204" pitchFamily="34" charset="0"/>
                <a:cs typeface="Calibri" panose="020F0502020204030204" pitchFamily="34" charset="0"/>
              </a:rPr>
            </a:br>
            <a:r>
              <a:rPr lang="en-US" sz="2500" b="1" kern="100" dirty="0">
                <a:effectLst/>
                <a:latin typeface="Calibri" panose="020F0502020204030204" pitchFamily="34" charset="0"/>
                <a:ea typeface="Calibri" panose="020F0502020204030204" pitchFamily="34" charset="0"/>
                <a:cs typeface="Calibri" panose="020F0502020204030204" pitchFamily="34" charset="0"/>
              </a:rPr>
              <a:t>▸ </a:t>
            </a:r>
            <a:r>
              <a:rPr lang="en-US" sz="2500" b="1" dirty="0">
                <a:latin typeface="Calibri" panose="020F0502020204030204" pitchFamily="34" charset="0"/>
                <a:ea typeface="Calibri" panose="020F0502020204030204" pitchFamily="34" charset="0"/>
                <a:cs typeface="Calibri" panose="020F0502020204030204" pitchFamily="34" charset="0"/>
              </a:rPr>
              <a:t>Lower RMSLE values</a:t>
            </a:r>
            <a:r>
              <a:rPr lang="en-US" sz="2500" dirty="0">
                <a:latin typeface="Calibri" panose="020F0502020204030204" pitchFamily="34" charset="0"/>
                <a:ea typeface="Calibri" panose="020F0502020204030204" pitchFamily="34" charset="0"/>
                <a:cs typeface="Calibri" panose="020F0502020204030204" pitchFamily="34" charset="0"/>
              </a:rPr>
              <a:t> indicate better fit.</a:t>
            </a:r>
            <a:br>
              <a:rPr lang="en-US" sz="2500" b="1" kern="100" dirty="0">
                <a:effectLst/>
                <a:latin typeface="Calibri" panose="020F0502020204030204" pitchFamily="34" charset="0"/>
                <a:ea typeface="Calibri" panose="020F0502020204030204" pitchFamily="34" charset="0"/>
                <a:cs typeface="Calibri" panose="020F0502020204030204" pitchFamily="34" charset="0"/>
              </a:rPr>
            </a:br>
            <a:r>
              <a:rPr lang="en-US" sz="2500" b="1" kern="100" dirty="0">
                <a:effectLst/>
                <a:latin typeface="Calibri" panose="020F0502020204030204" pitchFamily="34" charset="0"/>
                <a:ea typeface="Calibri" panose="020F0502020204030204" pitchFamily="34" charset="0"/>
                <a:cs typeface="Calibri" panose="020F0502020204030204" pitchFamily="34" charset="0"/>
              </a:rPr>
              <a:t>▸ </a:t>
            </a:r>
            <a:r>
              <a:rPr lang="en-US" sz="2500" dirty="0">
                <a:latin typeface="Calibri" panose="020F0502020204030204" pitchFamily="34" charset="0"/>
                <a:ea typeface="Calibri" panose="020F0502020204030204" pitchFamily="34" charset="0"/>
                <a:cs typeface="Calibri" panose="020F0502020204030204" pitchFamily="34" charset="0"/>
              </a:rPr>
              <a:t>A </a:t>
            </a:r>
            <a:r>
              <a:rPr lang="en-US" sz="2500" b="1" dirty="0">
                <a:latin typeface="Calibri" panose="020F0502020204030204" pitchFamily="34" charset="0"/>
                <a:ea typeface="Calibri" panose="020F0502020204030204" pitchFamily="34" charset="0"/>
                <a:cs typeface="Calibri" panose="020F0502020204030204" pitchFamily="34" charset="0"/>
              </a:rPr>
              <a:t>0% RMSLE</a:t>
            </a:r>
            <a:r>
              <a:rPr lang="en-US" sz="2500" dirty="0">
                <a:latin typeface="Calibri" panose="020F0502020204030204" pitchFamily="34" charset="0"/>
                <a:ea typeface="Calibri" panose="020F0502020204030204" pitchFamily="34" charset="0"/>
                <a:cs typeface="Calibri" panose="020F0502020204030204" pitchFamily="34" charset="0"/>
              </a:rPr>
              <a:t> would mean a perfect match between model predictions and actual data on a log scale.</a:t>
            </a:r>
          </a:p>
        </p:txBody>
      </p:sp>
      <p:sp>
        <p:nvSpPr>
          <p:cNvPr id="12" name="Slide Number Placeholder 11">
            <a:extLst>
              <a:ext uri="{FF2B5EF4-FFF2-40B4-BE49-F238E27FC236}">
                <a16:creationId xmlns:a16="http://schemas.microsoft.com/office/drawing/2014/main" id="{A3361098-F2C2-E1B7-6E4A-6005B87CB519}"/>
              </a:ext>
            </a:extLst>
          </p:cNvPr>
          <p:cNvSpPr>
            <a:spLocks noGrp="1"/>
          </p:cNvSpPr>
          <p:nvPr>
            <p:ph type="sldNum" sz="quarter" idx="12"/>
          </p:nvPr>
        </p:nvSpPr>
        <p:spPr/>
        <p:txBody>
          <a:bodyPr/>
          <a:lstStyle/>
          <a:p>
            <a:fld id="{971E8533-77E1-49A6-BD1B-BE83991242A0}" type="slidenum">
              <a:rPr lang="en-US" smtClean="0"/>
              <a:t>26</a:t>
            </a:fld>
            <a:endParaRPr lang="en-US"/>
          </a:p>
        </p:txBody>
      </p:sp>
      <p:pic>
        <p:nvPicPr>
          <p:cNvPr id="14" name="Picture 13">
            <a:extLst>
              <a:ext uri="{FF2B5EF4-FFF2-40B4-BE49-F238E27FC236}">
                <a16:creationId xmlns:a16="http://schemas.microsoft.com/office/drawing/2014/main" id="{EB067676-FA1C-8321-7981-618A43D23479}"/>
              </a:ext>
            </a:extLst>
          </p:cNvPr>
          <p:cNvPicPr>
            <a:picLocks noChangeAspect="1"/>
          </p:cNvPicPr>
          <p:nvPr/>
        </p:nvPicPr>
        <p:blipFill>
          <a:blip r:embed="rId4"/>
          <a:stretch>
            <a:fillRect/>
          </a:stretch>
        </p:blipFill>
        <p:spPr>
          <a:xfrm>
            <a:off x="3815546" y="1887538"/>
            <a:ext cx="7943639" cy="4114492"/>
          </a:xfrm>
          <a:prstGeom prst="rect">
            <a:avLst/>
          </a:prstGeom>
          <a:ln>
            <a:solidFill>
              <a:schemeClr val="accent1">
                <a:shade val="15000"/>
              </a:schemeClr>
            </a:solidFill>
          </a:ln>
        </p:spPr>
      </p:pic>
    </p:spTree>
    <p:extLst>
      <p:ext uri="{BB962C8B-B14F-4D97-AF65-F5344CB8AC3E}">
        <p14:creationId xmlns:p14="http://schemas.microsoft.com/office/powerpoint/2010/main" val="4001244623"/>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2000">
              <a:srgbClr val="92D050"/>
            </a:gs>
            <a:gs pos="50000">
              <a:srgbClr val="92D050"/>
            </a:gs>
            <a:gs pos="74000">
              <a:schemeClr val="accent3">
                <a:lumMod val="20000"/>
                <a:lumOff val="80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66FC44C-28A5-0587-3089-4849E47DF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983DC-A191-3720-069B-EB1FADF661E6}"/>
              </a:ext>
            </a:extLst>
          </p:cNvPr>
          <p:cNvSpPr>
            <a:spLocks noGrp="1"/>
          </p:cNvSpPr>
          <p:nvPr>
            <p:ph type="title"/>
          </p:nvPr>
        </p:nvSpPr>
        <p:spPr>
          <a:xfrm>
            <a:off x="0" y="0"/>
            <a:ext cx="10515600" cy="1325563"/>
          </a:xfrm>
        </p:spPr>
        <p:txBody>
          <a:bodyPr anchor="t">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Comparing Model Misses Using MAPE (Real Scale)</a:t>
            </a:r>
          </a:p>
        </p:txBody>
      </p:sp>
      <p:sp>
        <p:nvSpPr>
          <p:cNvPr id="3" name="Content Placeholder 2">
            <a:extLst>
              <a:ext uri="{FF2B5EF4-FFF2-40B4-BE49-F238E27FC236}">
                <a16:creationId xmlns:a16="http://schemas.microsoft.com/office/drawing/2014/main" id="{65E61C9B-7BCE-BCC2-DFE6-3ABFEB40311F}"/>
              </a:ext>
            </a:extLst>
          </p:cNvPr>
          <p:cNvSpPr>
            <a:spLocks noGrp="1"/>
          </p:cNvSpPr>
          <p:nvPr>
            <p:ph idx="1"/>
          </p:nvPr>
        </p:nvSpPr>
        <p:spPr>
          <a:xfrm>
            <a:off x="264097" y="739964"/>
            <a:ext cx="3526853" cy="3041461"/>
          </a:xfrm>
          <a:solidFill>
            <a:schemeClr val="bg1"/>
          </a:solidFill>
          <a:ln>
            <a:solidFill>
              <a:schemeClr val="accent1">
                <a:shade val="15000"/>
              </a:schemeClr>
            </a:solidFill>
          </a:ln>
        </p:spPr>
        <p:txBody>
          <a:bodyPr>
            <a:normAutofit fontScale="55000" lnSpcReduction="20000"/>
          </a:bodyPr>
          <a:lstStyle/>
          <a:p>
            <a:pPr marL="0" marR="0">
              <a:lnSpc>
                <a:spcPct val="107000"/>
              </a:lnSpc>
              <a:spcAft>
                <a:spcPts val="800"/>
              </a:spcAft>
              <a:buNone/>
            </a:pPr>
            <a:r>
              <a:rPr lang="en-US" sz="2500" b="1" kern="100" dirty="0">
                <a:effectLst/>
                <a:latin typeface="Calibri" panose="020F0502020204030204" pitchFamily="34" charset="0"/>
                <a:ea typeface="Calibri" panose="020F0502020204030204" pitchFamily="34" charset="0"/>
                <a:cs typeface="Calibri" panose="020F0502020204030204" pitchFamily="34" charset="0"/>
              </a:rPr>
              <a:t>Mean Absolute Percentage Error</a:t>
            </a: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Calibri" panose="020F0502020204030204" pitchFamily="34" charset="0"/>
              </a:rPr>
              <a:t>What it measures:</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MAPE captures the average percentage miss, based on the true value of CO₂ emissions.</a:t>
            </a: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Calibri" panose="020F0502020204030204" pitchFamily="34" charset="0"/>
              </a:rPr>
              <a:t>Simple interpretation:</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 15% MAPE means the typical prediction is either 15% higher or 15% lower than the actual tons of CO₂e.</a:t>
            </a: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Why lower is better:</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Smaller MAPE = thin slice error → forecasts stay close to real emissions.</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Larger MAPE = larger slice error → forecasts are less trustworthy. </a:t>
            </a:r>
            <a:r>
              <a:rPr lang="en-US" sz="1800" i="1" kern="100" dirty="0">
                <a:effectLst/>
                <a:latin typeface="Calibri" panose="020F0502020204030204" pitchFamily="34" charset="0"/>
                <a:ea typeface="Calibri" panose="020F0502020204030204" pitchFamily="34" charset="0"/>
                <a:cs typeface="Calibri" panose="020F0502020204030204" pitchFamily="34" charset="0"/>
              </a:rPr>
              <a:t>(Bobbit, 2021)</a:t>
            </a:r>
          </a:p>
          <a:p>
            <a:pPr marL="0" marR="0">
              <a:lnSpc>
                <a:spcPct val="107000"/>
              </a:lnSpc>
              <a:spcAft>
                <a:spcPts val="800"/>
              </a:spcAft>
            </a:pPr>
            <a:r>
              <a:rPr lang="en-US" sz="1900" i="1" dirty="0">
                <a:latin typeface="Calibri" panose="020F0502020204030204" pitchFamily="34" charset="0"/>
                <a:ea typeface="Calibri" panose="020F0502020204030204" pitchFamily="34" charset="0"/>
                <a:cs typeface="Calibri" panose="020F0502020204030204" pitchFamily="34" charset="0"/>
              </a:rPr>
              <a:t>Note: Extremely high MAPE values occur where Scope 3 amounts are near-zero, making % errors misleading.</a:t>
            </a:r>
            <a:endParaRPr lang="en-US" sz="19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sz="1600" dirty="0"/>
          </a:p>
        </p:txBody>
      </p:sp>
      <p:sp>
        <p:nvSpPr>
          <p:cNvPr id="19" name="Slide Number Placeholder 18">
            <a:extLst>
              <a:ext uri="{FF2B5EF4-FFF2-40B4-BE49-F238E27FC236}">
                <a16:creationId xmlns:a16="http://schemas.microsoft.com/office/drawing/2014/main" id="{CCE5860A-15A5-0248-6F5A-B0C76A8B214B}"/>
              </a:ext>
            </a:extLst>
          </p:cNvPr>
          <p:cNvSpPr>
            <a:spLocks noGrp="1"/>
          </p:cNvSpPr>
          <p:nvPr>
            <p:ph type="sldNum" sz="quarter" idx="12"/>
          </p:nvPr>
        </p:nvSpPr>
        <p:spPr/>
        <p:txBody>
          <a:bodyPr/>
          <a:lstStyle/>
          <a:p>
            <a:fld id="{971E8533-77E1-49A6-BD1B-BE83991242A0}" type="slidenum">
              <a:rPr lang="en-US" smtClean="0"/>
              <a:t>27</a:t>
            </a:fld>
            <a:endParaRPr lang="en-US"/>
          </a:p>
        </p:txBody>
      </p:sp>
      <p:pic>
        <p:nvPicPr>
          <p:cNvPr id="8" name="Picture 7">
            <a:extLst>
              <a:ext uri="{FF2B5EF4-FFF2-40B4-BE49-F238E27FC236}">
                <a16:creationId xmlns:a16="http://schemas.microsoft.com/office/drawing/2014/main" id="{E861102B-5438-205C-C266-DAE1124A9713}"/>
              </a:ext>
            </a:extLst>
          </p:cNvPr>
          <p:cNvPicPr>
            <a:picLocks noChangeAspect="1"/>
          </p:cNvPicPr>
          <p:nvPr/>
        </p:nvPicPr>
        <p:blipFill>
          <a:blip r:embed="rId4"/>
          <a:stretch>
            <a:fillRect/>
          </a:stretch>
        </p:blipFill>
        <p:spPr>
          <a:xfrm>
            <a:off x="4506970" y="542009"/>
            <a:ext cx="7347695" cy="3828824"/>
          </a:xfrm>
          <a:prstGeom prst="rect">
            <a:avLst/>
          </a:prstGeom>
          <a:ln>
            <a:solidFill>
              <a:schemeClr val="accent1">
                <a:shade val="15000"/>
              </a:schemeClr>
            </a:solidFill>
          </a:ln>
        </p:spPr>
      </p:pic>
      <p:pic>
        <p:nvPicPr>
          <p:cNvPr id="11" name="Picture 10">
            <a:extLst>
              <a:ext uri="{FF2B5EF4-FFF2-40B4-BE49-F238E27FC236}">
                <a16:creationId xmlns:a16="http://schemas.microsoft.com/office/drawing/2014/main" id="{2D4CBE15-3C5F-30C0-51E4-B2DFBD768D6C}"/>
              </a:ext>
            </a:extLst>
          </p:cNvPr>
          <p:cNvPicPr>
            <a:picLocks noChangeAspect="1"/>
          </p:cNvPicPr>
          <p:nvPr/>
        </p:nvPicPr>
        <p:blipFill>
          <a:blip r:embed="rId5"/>
          <a:stretch>
            <a:fillRect/>
          </a:stretch>
        </p:blipFill>
        <p:spPr>
          <a:xfrm>
            <a:off x="530165" y="3850103"/>
            <a:ext cx="4258132" cy="2887911"/>
          </a:xfrm>
          <a:prstGeom prst="rect">
            <a:avLst/>
          </a:prstGeom>
          <a:ln>
            <a:solidFill>
              <a:schemeClr val="accent1">
                <a:shade val="15000"/>
              </a:schemeClr>
            </a:solidFill>
          </a:ln>
        </p:spPr>
      </p:pic>
      <p:pic>
        <p:nvPicPr>
          <p:cNvPr id="13" name="Picture 12">
            <a:extLst>
              <a:ext uri="{FF2B5EF4-FFF2-40B4-BE49-F238E27FC236}">
                <a16:creationId xmlns:a16="http://schemas.microsoft.com/office/drawing/2014/main" id="{9DD73125-E723-A61F-3E56-A9E7A7A5BD0D}"/>
              </a:ext>
            </a:extLst>
          </p:cNvPr>
          <p:cNvPicPr>
            <a:picLocks noChangeAspect="1"/>
          </p:cNvPicPr>
          <p:nvPr/>
        </p:nvPicPr>
        <p:blipFill>
          <a:blip r:embed="rId6"/>
          <a:stretch>
            <a:fillRect/>
          </a:stretch>
        </p:blipFill>
        <p:spPr>
          <a:xfrm>
            <a:off x="6620241" y="4500675"/>
            <a:ext cx="4492752" cy="2107496"/>
          </a:xfrm>
          <a:prstGeom prst="rect">
            <a:avLst/>
          </a:prstGeom>
          <a:ln>
            <a:solidFill>
              <a:schemeClr val="accent1">
                <a:shade val="15000"/>
              </a:schemeClr>
            </a:solidFill>
          </a:ln>
        </p:spPr>
      </p:pic>
      <p:sp>
        <p:nvSpPr>
          <p:cNvPr id="14" name="Arrow: Right 13">
            <a:extLst>
              <a:ext uri="{FF2B5EF4-FFF2-40B4-BE49-F238E27FC236}">
                <a16:creationId xmlns:a16="http://schemas.microsoft.com/office/drawing/2014/main" id="{50EE5599-1964-62A4-AF4D-11882CC6C5C7}"/>
              </a:ext>
            </a:extLst>
          </p:cNvPr>
          <p:cNvSpPr/>
          <p:nvPr/>
        </p:nvSpPr>
        <p:spPr>
          <a:xfrm>
            <a:off x="4974336" y="5458968"/>
            <a:ext cx="1444752" cy="5029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B1DDF3B-A73B-71EF-61CC-C93570891336}"/>
              </a:ext>
            </a:extLst>
          </p:cNvPr>
          <p:cNvSpPr txBox="1"/>
          <p:nvPr/>
        </p:nvSpPr>
        <p:spPr>
          <a:xfrm>
            <a:off x="4881316" y="5181969"/>
            <a:ext cx="1645905" cy="276999"/>
          </a:xfrm>
          <a:prstGeom prst="rect">
            <a:avLst/>
          </a:prstGeom>
          <a:noFill/>
        </p:spPr>
        <p:txBody>
          <a:bodyPr wrap="square" rtlCol="0">
            <a:spAutoFit/>
          </a:bodyPr>
          <a:lstStyle/>
          <a:p>
            <a:r>
              <a:rPr lang="en-US" sz="1200" b="1" dirty="0"/>
              <a:t>Residual Modeling</a:t>
            </a:r>
          </a:p>
        </p:txBody>
      </p:sp>
    </p:spTree>
    <p:extLst>
      <p:ext uri="{BB962C8B-B14F-4D97-AF65-F5344CB8AC3E}">
        <p14:creationId xmlns:p14="http://schemas.microsoft.com/office/powerpoint/2010/main" val="93607350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27000">
              <a:srgbClr val="2381B5"/>
            </a:gs>
            <a:gs pos="0">
              <a:srgbClr val="DE8173"/>
            </a:gs>
            <a:gs pos="100000">
              <a:srgbClr val="CE8178"/>
            </a:gs>
            <a:gs pos="87000">
              <a:srgbClr val="137199"/>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2377-4027-8DDA-52F4-728038AE13EE}"/>
              </a:ext>
            </a:extLst>
          </p:cNvPr>
          <p:cNvSpPr>
            <a:spLocks noGrp="1"/>
          </p:cNvSpPr>
          <p:nvPr>
            <p:ph type="title"/>
          </p:nvPr>
        </p:nvSpPr>
        <p:spPr>
          <a:xfrm>
            <a:off x="0" y="0"/>
            <a:ext cx="10515600" cy="1325563"/>
          </a:xfrm>
        </p:spPr>
        <p:txBody>
          <a:bodyPr anchor="t">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Findings, limitations, and future opportunities</a:t>
            </a:r>
            <a:endParaRPr lang="en-US" sz="3200" b="1" dirty="0"/>
          </a:p>
        </p:txBody>
      </p:sp>
      <p:sp>
        <p:nvSpPr>
          <p:cNvPr id="3" name="Content Placeholder 2">
            <a:extLst>
              <a:ext uri="{FF2B5EF4-FFF2-40B4-BE49-F238E27FC236}">
                <a16:creationId xmlns:a16="http://schemas.microsoft.com/office/drawing/2014/main" id="{482E65B0-1071-B229-0DED-B6C7C3112F87}"/>
              </a:ext>
            </a:extLst>
          </p:cNvPr>
          <p:cNvSpPr>
            <a:spLocks noGrp="1"/>
          </p:cNvSpPr>
          <p:nvPr>
            <p:ph idx="1"/>
          </p:nvPr>
        </p:nvSpPr>
        <p:spPr>
          <a:xfrm>
            <a:off x="838200" y="1838325"/>
            <a:ext cx="2438400" cy="4338638"/>
          </a:xfrm>
        </p:spPr>
        <p:txBody>
          <a:bodyPr>
            <a:normAutofit/>
          </a:bodyPr>
          <a:lstStyle/>
          <a:p>
            <a:endParaRPr lang="en-US" sz="1400" dirty="0"/>
          </a:p>
          <a:p>
            <a:endParaRPr lang="en-US" sz="1400" dirty="0"/>
          </a:p>
        </p:txBody>
      </p:sp>
      <p:sp>
        <p:nvSpPr>
          <p:cNvPr id="4" name="Slide Number Placeholder 3">
            <a:extLst>
              <a:ext uri="{FF2B5EF4-FFF2-40B4-BE49-F238E27FC236}">
                <a16:creationId xmlns:a16="http://schemas.microsoft.com/office/drawing/2014/main" id="{9E7B9595-093E-A81F-8E9C-02EEF2C2BF2E}"/>
              </a:ext>
            </a:extLst>
          </p:cNvPr>
          <p:cNvSpPr>
            <a:spLocks noGrp="1"/>
          </p:cNvSpPr>
          <p:nvPr>
            <p:ph type="sldNum" sz="quarter" idx="12"/>
          </p:nvPr>
        </p:nvSpPr>
        <p:spPr/>
        <p:txBody>
          <a:bodyPr/>
          <a:lstStyle/>
          <a:p>
            <a:fld id="{971E8533-77E1-49A6-BD1B-BE83991242A0}" type="slidenum">
              <a:rPr lang="en-US" smtClean="0"/>
              <a:t>28</a:t>
            </a:fld>
            <a:endParaRPr lang="en-US"/>
          </a:p>
        </p:txBody>
      </p:sp>
      <p:sp>
        <p:nvSpPr>
          <p:cNvPr id="17" name="TextBox 16">
            <a:extLst>
              <a:ext uri="{FF2B5EF4-FFF2-40B4-BE49-F238E27FC236}">
                <a16:creationId xmlns:a16="http://schemas.microsoft.com/office/drawing/2014/main" id="{8CC7ACC1-5907-5DEB-EF21-511CBCAC23E2}"/>
              </a:ext>
            </a:extLst>
          </p:cNvPr>
          <p:cNvSpPr txBox="1"/>
          <p:nvPr/>
        </p:nvSpPr>
        <p:spPr>
          <a:xfrm>
            <a:off x="228602" y="1055283"/>
            <a:ext cx="11287123" cy="5301067"/>
          </a:xfrm>
          <a:prstGeom prst="rect">
            <a:avLst/>
          </a:prstGeom>
          <a:solidFill>
            <a:schemeClr val="bg1"/>
          </a:solidFill>
          <a:ln>
            <a:solidFill>
              <a:schemeClr val="accent1">
                <a:shade val="15000"/>
              </a:schemeClr>
            </a:solidFill>
          </a:ln>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Calibri" panose="020F0502020204030204" pitchFamily="34" charset="0"/>
              </a:rPr>
              <a:t>Extreme Outliers Require Filtering:</a:t>
            </a:r>
            <a:br>
              <a:rPr lang="en-US" sz="1600" b="1"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Unfiltered outliers—particularly in Scope 1, 2, and 3 emissions—can significantly distort model performance. Robust outlier handling is essential for generating reliable and generalizable results.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err="1">
                <a:effectLst/>
                <a:latin typeface="Calibri" panose="020F0502020204030204" pitchFamily="34" charset="0"/>
                <a:ea typeface="Calibri" panose="020F0502020204030204" pitchFamily="34" charset="0"/>
                <a:cs typeface="Calibri" panose="020F0502020204030204" pitchFamily="34" charset="0"/>
              </a:rPr>
              <a:t>Adaboost</a:t>
            </a:r>
            <a:r>
              <a:rPr lang="en-US" sz="1600" b="1" kern="100" dirty="0">
                <a:effectLst/>
                <a:latin typeface="Calibri" panose="020F0502020204030204" pitchFamily="34" charset="0"/>
                <a:ea typeface="Calibri" panose="020F0502020204030204" pitchFamily="34" charset="0"/>
                <a:cs typeface="Calibri" panose="020F0502020204030204" pitchFamily="34" charset="0"/>
              </a:rPr>
              <a:t> Performance Limitation:</a:t>
            </a:r>
            <a:br>
              <a:rPr lang="en-US" sz="16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While effective in log-transformed space, AdaBoost underperformed when predictions were converted back to actual metric tons, indicating limited utility in modeling real-scale emissions without further correction.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Calibri" panose="020F0502020204030204" pitchFamily="34" charset="0"/>
              </a:rPr>
              <a:t>Consistently Influential Predictors:</a:t>
            </a:r>
            <a:br>
              <a:rPr lang="en-US" sz="16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Financial indicators such as Revenue and Market Capitalization emerged as consistently significant across models, reaffirming their predictive value in emissions estimation.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Calibri" panose="020F0502020204030204" pitchFamily="34" charset="0"/>
              </a:rPr>
              <a:t>Hierarchical Linear Modeling (HLM) + Residual Learning:</a:t>
            </a:r>
            <a:br>
              <a:rPr lang="en-US" sz="16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HLM alone offered interpretable and context-aware forecasts but combining it with residual modeling led to measurable improvements in accuracy, especially for edge cases and underrepresented entities.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Calibri" panose="020F0502020204030204" pitchFamily="34" charset="0"/>
              </a:rPr>
              <a:t>Future Opportunity – Missing Corporate Data:</a:t>
            </a:r>
            <a:br>
              <a:rPr lang="en-US" sz="16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Find other sources for more complete corporate historical data (employee counts, climate change investments).  Impute missing values where possible.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Calibri" panose="020F0502020204030204" pitchFamily="34" charset="0"/>
              </a:rPr>
              <a:t>Future Opportunity – Leverage Scope 1 &amp; 2 Data:</a:t>
            </a:r>
            <a:br>
              <a:rPr lang="en-US" sz="16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Explore effective preprocessing techniques for Scope 1 and 2 emissions data and evaluate their predictive value. If found to be significant, integrate them as key features within the Hierarchical Linear Modeling (HLM) framework to enhance model robustness and interpretability.</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p:spTree>
    <p:extLst>
      <p:ext uri="{BB962C8B-B14F-4D97-AF65-F5344CB8AC3E}">
        <p14:creationId xmlns:p14="http://schemas.microsoft.com/office/powerpoint/2010/main" val="406999231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27000">
              <a:srgbClr val="2381B5"/>
            </a:gs>
            <a:gs pos="0">
              <a:srgbClr val="DE8173"/>
            </a:gs>
            <a:gs pos="100000">
              <a:srgbClr val="CE8178"/>
            </a:gs>
            <a:gs pos="87000">
              <a:srgbClr val="137199"/>
            </a:gs>
          </a:gsLst>
          <a:lin ang="5400000" scaled="1"/>
        </a:gradFill>
        <a:effectLst/>
      </p:bgPr>
    </p:bg>
    <p:spTree>
      <p:nvGrpSpPr>
        <p:cNvPr id="1" name="">
          <a:extLst>
            <a:ext uri="{FF2B5EF4-FFF2-40B4-BE49-F238E27FC236}">
              <a16:creationId xmlns:a16="http://schemas.microsoft.com/office/drawing/2014/main" id="{B99B3E73-EE1E-BC94-3F72-75260BDCE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80D254-9780-DACD-AF7F-FF6D4405CD9C}"/>
              </a:ext>
            </a:extLst>
          </p:cNvPr>
          <p:cNvSpPr>
            <a:spLocks noGrp="1"/>
          </p:cNvSpPr>
          <p:nvPr>
            <p:ph type="title"/>
          </p:nvPr>
        </p:nvSpPr>
        <p:spPr>
          <a:xfrm>
            <a:off x="0" y="0"/>
            <a:ext cx="10515600" cy="1325563"/>
          </a:xfrm>
        </p:spPr>
        <p:txBody>
          <a:bodyPr anchor="t">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References:</a:t>
            </a:r>
          </a:p>
        </p:txBody>
      </p:sp>
      <p:sp>
        <p:nvSpPr>
          <p:cNvPr id="3" name="Content Placeholder 2">
            <a:extLst>
              <a:ext uri="{FF2B5EF4-FFF2-40B4-BE49-F238E27FC236}">
                <a16:creationId xmlns:a16="http://schemas.microsoft.com/office/drawing/2014/main" id="{6F037771-B077-5019-684B-79D909C5607C}"/>
              </a:ext>
            </a:extLst>
          </p:cNvPr>
          <p:cNvSpPr>
            <a:spLocks noGrp="1"/>
          </p:cNvSpPr>
          <p:nvPr>
            <p:ph idx="1"/>
          </p:nvPr>
        </p:nvSpPr>
        <p:spPr>
          <a:xfrm>
            <a:off x="453639" y="1253331"/>
            <a:ext cx="10515600" cy="4351338"/>
          </a:xfrm>
          <a:solidFill>
            <a:schemeClr val="bg1"/>
          </a:solidFill>
          <a:ln>
            <a:solidFill>
              <a:schemeClr val="accent1">
                <a:shade val="15000"/>
              </a:schemeClr>
            </a:solidFill>
          </a:ln>
        </p:spPr>
        <p:txBody>
          <a:bodyPr>
            <a:normAutofit fontScale="55000" lnSpcReduction="20000"/>
          </a:bodyPr>
          <a:lstStyle/>
          <a:p>
            <a:pPr marL="0" marR="0">
              <a:lnSpc>
                <a:spcPct val="107000"/>
              </a:lnSpc>
              <a:spcAft>
                <a:spcPts val="800"/>
              </a:spcAft>
              <a:buNone/>
            </a:pPr>
            <a:r>
              <a:rPr lang="en-US" sz="2200" b="1" kern="100" dirty="0">
                <a:effectLst/>
                <a:latin typeface="Calibri" panose="020F0502020204030204" pitchFamily="34" charset="0"/>
                <a:ea typeface="Calibri" panose="020F0502020204030204" pitchFamily="34" charset="0"/>
                <a:cs typeface="Calibri" panose="020F0502020204030204" pitchFamily="34" charset="0"/>
              </a:rPr>
              <a:t>References:</a:t>
            </a:r>
          </a:p>
          <a:p>
            <a:pPr marL="0" marR="0">
              <a:lnSpc>
                <a:spcPct val="107000"/>
              </a:lnSpc>
              <a:spcAft>
                <a:spcPts val="800"/>
              </a:spcAft>
              <a:buNone/>
            </a:pPr>
            <a:r>
              <a:rPr lang="en-US" sz="2200" dirty="0">
                <a:latin typeface="Calibri" panose="020F0502020204030204" pitchFamily="34" charset="0"/>
                <a:ea typeface="Calibri" panose="020F0502020204030204" pitchFamily="34" charset="0"/>
                <a:cs typeface="Calibri" panose="020F0502020204030204" pitchFamily="34" charset="0"/>
              </a:rPr>
              <a:t>Bobbitt, Z. (2021, May 10). </a:t>
            </a:r>
            <a:r>
              <a:rPr lang="en-US" sz="2200" i="1" dirty="0">
                <a:latin typeface="Calibri" panose="020F0502020204030204" pitchFamily="34" charset="0"/>
                <a:ea typeface="Calibri" panose="020F0502020204030204" pitchFamily="34" charset="0"/>
                <a:cs typeface="Calibri" panose="020F0502020204030204" pitchFamily="34" charset="0"/>
              </a:rPr>
              <a:t>How to interpret MAPE values</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dirty="0" err="1">
                <a:latin typeface="Calibri" panose="020F0502020204030204" pitchFamily="34" charset="0"/>
                <a:ea typeface="Calibri" panose="020F0502020204030204" pitchFamily="34" charset="0"/>
                <a:cs typeface="Calibri" panose="020F0502020204030204" pitchFamily="34" charset="0"/>
              </a:rPr>
              <a:t>Statology</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dirty="0">
                <a:latin typeface="Calibri" panose="020F0502020204030204" pitchFamily="34" charset="0"/>
                <a:ea typeface="Calibri" panose="020F0502020204030204" pitchFamily="34" charset="0"/>
                <a:cs typeface="Calibri" panose="020F0502020204030204" pitchFamily="34" charset="0"/>
                <a:hlinkClick r:id="rId4"/>
              </a:rPr>
              <a:t>https://www.statology.org/how-to-interpret-mape/</a:t>
            </a:r>
            <a:endParaRPr lang="en-US" sz="2200" dirty="0">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Aft>
                <a:spcPts val="800"/>
              </a:spcAft>
              <a:buNone/>
            </a:pPr>
            <a:r>
              <a:rPr lang="en-US" sz="2200" b="1" dirty="0">
                <a:latin typeface="Calibri" panose="020F0502020204030204" pitchFamily="34" charset="0"/>
                <a:ea typeface="Calibri" panose="020F0502020204030204" pitchFamily="34" charset="0"/>
                <a:cs typeface="Calibri" panose="020F0502020204030204" pitchFamily="34" charset="0"/>
              </a:rPr>
              <a:t>GHG Protocol.</a:t>
            </a:r>
            <a:r>
              <a:rPr lang="en-US" sz="2200" dirty="0">
                <a:latin typeface="Calibri" panose="020F0502020204030204" pitchFamily="34" charset="0"/>
                <a:ea typeface="Calibri" panose="020F0502020204030204" pitchFamily="34" charset="0"/>
                <a:cs typeface="Calibri" panose="020F0502020204030204" pitchFamily="34" charset="0"/>
              </a:rPr>
              <a:t> (n.d.). </a:t>
            </a:r>
            <a:r>
              <a:rPr lang="en-US" sz="2200" i="1" dirty="0">
                <a:latin typeface="Calibri" panose="020F0502020204030204" pitchFamily="34" charset="0"/>
                <a:ea typeface="Calibri" panose="020F0502020204030204" pitchFamily="34" charset="0"/>
                <a:cs typeface="Calibri" panose="020F0502020204030204" pitchFamily="34" charset="0"/>
              </a:rPr>
              <a:t>Scope 3 calculation guidance: Making corporate value chain accounting easier than ever.</a:t>
            </a:r>
            <a:r>
              <a:rPr lang="en-US" sz="2200" dirty="0">
                <a:latin typeface="Calibri" panose="020F0502020204030204" pitchFamily="34" charset="0"/>
                <a:ea typeface="Calibri" panose="020F0502020204030204" pitchFamily="34" charset="0"/>
                <a:cs typeface="Calibri" panose="020F0502020204030204" pitchFamily="34" charset="0"/>
              </a:rPr>
              <a:t> World Resources Institute. Retrieved April 29, 2025, from </a:t>
            </a:r>
            <a:r>
              <a:rPr lang="en-US" sz="2200" dirty="0">
                <a:latin typeface="Calibri" panose="020F0502020204030204" pitchFamily="34" charset="0"/>
                <a:ea typeface="Calibri" panose="020F0502020204030204" pitchFamily="34" charset="0"/>
                <a:cs typeface="Calibri" panose="020F0502020204030204" pitchFamily="34" charset="0"/>
                <a:hlinkClick r:id="rId5"/>
              </a:rPr>
              <a:t>https://ghgprotocol.org/scope-3-calculation-guidance-2</a:t>
            </a:r>
            <a:endParaRPr lang="en-US" sz="2200" b="1" kern="100" dirty="0">
              <a:effectLst/>
              <a:latin typeface="Calibri" panose="020F0502020204030204" pitchFamily="34" charset="0"/>
              <a:ea typeface="Calibri" panose="020F0502020204030204" pitchFamily="34" charset="0"/>
              <a:cs typeface="Calibri" panose="020F0502020204030204" pitchFamily="34" charset="0"/>
            </a:endParaRPr>
          </a:p>
          <a:p>
            <a:pPr marL="0">
              <a:lnSpc>
                <a:spcPct val="107000"/>
              </a:lnSpc>
              <a:spcAft>
                <a:spcPts val="800"/>
              </a:spcAft>
              <a:buNone/>
            </a:pPr>
            <a:r>
              <a:rPr lang="en-US" sz="2200" b="1" kern="100" dirty="0">
                <a:effectLst/>
                <a:latin typeface="Calibri" panose="020F0502020204030204" pitchFamily="34" charset="0"/>
                <a:ea typeface="Calibri" panose="020F0502020204030204" pitchFamily="34" charset="0"/>
                <a:cs typeface="Calibri" panose="020F0502020204030204" pitchFamily="34" charset="0"/>
              </a:rPr>
              <a:t>Hearts of Science, LLC, &amp; Python for Data Science, LLC. (2025). </a:t>
            </a:r>
            <a:r>
              <a:rPr lang="en-US" sz="2200" b="1" i="1" kern="100" dirty="0">
                <a:effectLst/>
                <a:latin typeface="Calibri" panose="020F0502020204030204" pitchFamily="34" charset="0"/>
                <a:ea typeface="Calibri" panose="020F0502020204030204" pitchFamily="34" charset="0"/>
                <a:cs typeface="Calibri" panose="020F0502020204030204" pitchFamily="34" charset="0"/>
              </a:rPr>
              <a:t>Mixed-effects regression in Python</a:t>
            </a:r>
            <a:r>
              <a:rPr lang="en-US" sz="2200" b="1" kern="100" dirty="0">
                <a:effectLst/>
                <a:latin typeface="Calibri" panose="020F0502020204030204" pitchFamily="34" charset="0"/>
                <a:ea typeface="Calibri" panose="020F0502020204030204" pitchFamily="34" charset="0"/>
                <a:cs typeface="Calibri" panose="020F0502020204030204" pitchFamily="34" charset="0"/>
              </a:rPr>
              <a:t>. In </a:t>
            </a:r>
            <a:r>
              <a:rPr lang="en-US" sz="2200" b="1" i="1" kern="100" dirty="0">
                <a:effectLst/>
                <a:latin typeface="Calibri" panose="020F0502020204030204" pitchFamily="34" charset="0"/>
                <a:ea typeface="Calibri" panose="020F0502020204030204" pitchFamily="34" charset="0"/>
                <a:cs typeface="Calibri" panose="020F0502020204030204" pitchFamily="34" charset="0"/>
              </a:rPr>
              <a:t>Python for Data Science</a:t>
            </a:r>
            <a:r>
              <a:rPr lang="en-US" sz="2200" b="1" kern="100" dirty="0">
                <a:effectLst/>
                <a:latin typeface="Calibri" panose="020F0502020204030204" pitchFamily="34" charset="0"/>
                <a:ea typeface="Calibri" panose="020F0502020204030204" pitchFamily="34" charset="0"/>
                <a:cs typeface="Calibri" panose="020F0502020204030204" pitchFamily="34" charset="0"/>
              </a:rPr>
              <a:t>. </a:t>
            </a:r>
            <a:r>
              <a:rPr lang="en-US" sz="2200" b="1"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https://www.pythonfordatascience.org/mixed-effects-regression-python/</a:t>
            </a:r>
            <a:endParaRPr lang="en-US" sz="2200" b="1" kern="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Aft>
                <a:spcPts val="800"/>
              </a:spcAft>
              <a:buNone/>
            </a:pPr>
            <a:r>
              <a:rPr lang="en-US" sz="2200" b="1" kern="100" dirty="0">
                <a:effectLst/>
                <a:latin typeface="Calibri" panose="020F0502020204030204" pitchFamily="34" charset="0"/>
                <a:ea typeface="Calibri" panose="020F0502020204030204" pitchFamily="34" charset="0"/>
                <a:cs typeface="Calibri" panose="020F0502020204030204" pitchFamily="34" charset="0"/>
              </a:rPr>
              <a:t>Koshur, AI. (2024, February 20). </a:t>
            </a:r>
            <a:r>
              <a:rPr lang="en-US" sz="2200" b="1" i="1" kern="100" dirty="0">
                <a:effectLst/>
                <a:latin typeface="Calibri" panose="020F0502020204030204" pitchFamily="34" charset="0"/>
                <a:ea typeface="Calibri" panose="020F0502020204030204" pitchFamily="34" charset="0"/>
                <a:cs typeface="Calibri" panose="020F0502020204030204" pitchFamily="34" charset="0"/>
              </a:rPr>
              <a:t>Demystifying RMSLE: A comprehensive guide to root mean squared logarithmic error</a:t>
            </a:r>
            <a:r>
              <a:rPr lang="en-US" sz="2200" b="1" kern="100" dirty="0">
                <a:effectLst/>
                <a:latin typeface="Calibri" panose="020F0502020204030204" pitchFamily="34" charset="0"/>
                <a:ea typeface="Calibri" panose="020F0502020204030204" pitchFamily="34" charset="0"/>
                <a:cs typeface="Calibri" panose="020F0502020204030204" pitchFamily="34" charset="0"/>
              </a:rPr>
              <a:t>. Medium. </a:t>
            </a:r>
            <a:r>
              <a:rPr lang="en-US" sz="2200" b="1"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https://koshurai.medium.com/demystifying-rmsle-a-comprehensive-guide-to-root-mean-squared-logarithmic-error-661820cb292d</a:t>
            </a:r>
            <a:endParaRPr lang="en-US" sz="2200" b="1" kern="100" dirty="0">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Aft>
                <a:spcPts val="800"/>
              </a:spcAft>
              <a:buNone/>
            </a:pPr>
            <a:r>
              <a:rPr lang="en-US" sz="2200" b="1" kern="100" dirty="0">
                <a:effectLst/>
                <a:latin typeface="Calibri" panose="020F0502020204030204" pitchFamily="34" charset="0"/>
                <a:ea typeface="Calibri" panose="020F0502020204030204" pitchFamily="34" charset="0"/>
                <a:cs typeface="Calibri" panose="020F0502020204030204" pitchFamily="34" charset="0"/>
              </a:rPr>
              <a:t>Rocca, R. (2024, February 19). </a:t>
            </a:r>
            <a:r>
              <a:rPr lang="en-US" sz="2200" b="1" i="1" kern="100" dirty="0">
                <a:effectLst/>
                <a:latin typeface="Calibri" panose="020F0502020204030204" pitchFamily="34" charset="0"/>
                <a:ea typeface="Calibri" panose="020F0502020204030204" pitchFamily="34" charset="0"/>
                <a:cs typeface="Calibri" panose="020F0502020204030204" pitchFamily="34" charset="0"/>
              </a:rPr>
              <a:t>Interpreting R²: A narrative guide for the perplexed</a:t>
            </a:r>
            <a:r>
              <a:rPr lang="en-US" sz="2200" b="1" kern="100" dirty="0">
                <a:effectLst/>
                <a:latin typeface="Calibri" panose="020F0502020204030204" pitchFamily="34" charset="0"/>
                <a:ea typeface="Calibri" panose="020F0502020204030204" pitchFamily="34" charset="0"/>
                <a:cs typeface="Calibri" panose="020F0502020204030204" pitchFamily="34" charset="0"/>
              </a:rPr>
              <a:t>. Towards Data Science. </a:t>
            </a:r>
            <a:r>
              <a:rPr lang="en-US" sz="2200" b="1"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8"/>
              </a:rPr>
              <a:t>https://towardsdatascience.com/interpreting-r%C2%B2-a-narrative-guide-for-the-perplexed-086a9a69c1ec/</a:t>
            </a:r>
            <a:endParaRPr lang="en-US" sz="2200" b="1"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Aft>
                <a:spcPts val="800"/>
              </a:spcAft>
              <a:buNone/>
            </a:pPr>
            <a:r>
              <a:rPr lang="en-US" sz="2200" b="1" dirty="0">
                <a:latin typeface="Calibri" panose="020F0502020204030204" pitchFamily="34" charset="0"/>
                <a:ea typeface="Calibri" panose="020F0502020204030204" pitchFamily="34" charset="0"/>
                <a:cs typeface="Calibri" panose="020F0502020204030204" pitchFamily="34" charset="0"/>
              </a:rPr>
              <a:t>Sahu, M.</a:t>
            </a:r>
            <a:r>
              <a:rPr lang="en-US" sz="2200" dirty="0">
                <a:latin typeface="Calibri" panose="020F0502020204030204" pitchFamily="34" charset="0"/>
                <a:ea typeface="Calibri" panose="020F0502020204030204" pitchFamily="34" charset="0"/>
                <a:cs typeface="Calibri" panose="020F0502020204030204" pitchFamily="34" charset="0"/>
              </a:rPr>
              <a:t> (2023, May 25). </a:t>
            </a:r>
            <a:r>
              <a:rPr lang="en-US" sz="2200" i="1" dirty="0">
                <a:latin typeface="Calibri" panose="020F0502020204030204" pitchFamily="34" charset="0"/>
                <a:ea typeface="Calibri" panose="020F0502020204030204" pitchFamily="34" charset="0"/>
                <a:cs typeface="Calibri" panose="020F0502020204030204" pitchFamily="34" charset="0"/>
              </a:rPr>
              <a:t>Managing Scope 3 GHG emissions in the steel industry</a:t>
            </a:r>
            <a:r>
              <a:rPr lang="en-US" sz="2200" dirty="0">
                <a:latin typeface="Calibri" panose="020F0502020204030204" pitchFamily="34" charset="0"/>
                <a:ea typeface="Calibri" panose="020F0502020204030204" pitchFamily="34" charset="0"/>
                <a:cs typeface="Calibri" panose="020F0502020204030204" pitchFamily="34" charset="0"/>
              </a:rPr>
              <a:t> [Image]. </a:t>
            </a:r>
            <a:r>
              <a:rPr lang="en-US" sz="2200" dirty="0" err="1">
                <a:latin typeface="Calibri" panose="020F0502020204030204" pitchFamily="34" charset="0"/>
                <a:ea typeface="Calibri" panose="020F0502020204030204" pitchFamily="34" charset="0"/>
                <a:cs typeface="Calibri" panose="020F0502020204030204" pitchFamily="34" charset="0"/>
              </a:rPr>
              <a:t>Cyient</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dirty="0">
                <a:latin typeface="Calibri" panose="020F0502020204030204" pitchFamily="34" charset="0"/>
                <a:ea typeface="Calibri" panose="020F0502020204030204" pitchFamily="34" charset="0"/>
                <a:cs typeface="Calibri" panose="020F0502020204030204" pitchFamily="34" charset="0"/>
                <a:hlinkClick r:id="rId9"/>
              </a:rPr>
              <a:t>https://www.cyient.com/blog/managing-scope-3-ghg-emissions-in-the-steel-industry</a:t>
            </a:r>
            <a:endParaRPr lang="en-US" sz="2200" kern="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Aft>
                <a:spcPts val="800"/>
              </a:spcAft>
              <a:buNone/>
            </a:pPr>
            <a:r>
              <a:rPr lang="en-US" sz="2200" kern="100" dirty="0">
                <a:effectLst/>
                <a:latin typeface="Calibri" panose="020F0502020204030204" pitchFamily="34" charset="0"/>
                <a:ea typeface="Calibri" panose="020F0502020204030204" pitchFamily="34" charset="0"/>
                <a:cs typeface="Calibri" panose="020F0502020204030204" pitchFamily="34" charset="0"/>
              </a:rPr>
              <a:t>Serafeim, G., &amp; Vélez Caicedo, G. (2022). </a:t>
            </a:r>
            <a:r>
              <a:rPr lang="en-US" sz="2200" i="1" kern="100" dirty="0">
                <a:effectLst/>
                <a:latin typeface="Calibri" panose="020F0502020204030204" pitchFamily="34" charset="0"/>
                <a:ea typeface="Calibri" panose="020F0502020204030204" pitchFamily="34" charset="0"/>
                <a:cs typeface="Calibri" panose="020F0502020204030204" pitchFamily="34" charset="0"/>
              </a:rPr>
              <a:t>Machine learning models for prediction of Scope 3 carbon emissions</a:t>
            </a:r>
            <a:r>
              <a:rPr lang="en-US" sz="2200" kern="100" dirty="0">
                <a:effectLst/>
                <a:latin typeface="Calibri" panose="020F0502020204030204" pitchFamily="34" charset="0"/>
                <a:ea typeface="Calibri" panose="020F0502020204030204" pitchFamily="34" charset="0"/>
                <a:cs typeface="Calibri" panose="020F0502020204030204" pitchFamily="34" charset="0"/>
              </a:rPr>
              <a:t> (Working Paper No. 22-080). Harvard Business School.</a:t>
            </a:r>
          </a:p>
          <a:p>
            <a:pPr marL="0" indent="0">
              <a:buNone/>
            </a:pPr>
            <a:endParaRPr lang="en-US" dirty="0"/>
          </a:p>
        </p:txBody>
      </p:sp>
      <p:sp>
        <p:nvSpPr>
          <p:cNvPr id="7" name="Slide Number Placeholder 6">
            <a:extLst>
              <a:ext uri="{FF2B5EF4-FFF2-40B4-BE49-F238E27FC236}">
                <a16:creationId xmlns:a16="http://schemas.microsoft.com/office/drawing/2014/main" id="{F02B724E-0365-C691-7CED-FE3E32B253DD}"/>
              </a:ext>
            </a:extLst>
          </p:cNvPr>
          <p:cNvSpPr>
            <a:spLocks noGrp="1"/>
          </p:cNvSpPr>
          <p:nvPr>
            <p:ph type="sldNum" sz="quarter" idx="12"/>
          </p:nvPr>
        </p:nvSpPr>
        <p:spPr/>
        <p:txBody>
          <a:bodyPr/>
          <a:lstStyle/>
          <a:p>
            <a:fld id="{971E8533-77E1-49A6-BD1B-BE83991242A0}" type="slidenum">
              <a:rPr lang="en-US" smtClean="0"/>
              <a:t>29</a:t>
            </a:fld>
            <a:endParaRPr lang="en-US"/>
          </a:p>
        </p:txBody>
      </p:sp>
    </p:spTree>
    <p:extLst>
      <p:ext uri="{BB962C8B-B14F-4D97-AF65-F5344CB8AC3E}">
        <p14:creationId xmlns:p14="http://schemas.microsoft.com/office/powerpoint/2010/main" val="17262156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5000">
              <a:schemeClr val="accent2">
                <a:lumMod val="20000"/>
                <a:lumOff val="80000"/>
              </a:schemeClr>
            </a:gs>
            <a:gs pos="68000">
              <a:schemeClr val="accent3">
                <a:lumMod val="20000"/>
                <a:lumOff val="80000"/>
              </a:schemeClr>
            </a:gs>
            <a:gs pos="90000">
              <a:schemeClr val="accent6">
                <a:lumMod val="40000"/>
                <a:lumOff val="60000"/>
              </a:schemeClr>
            </a:gs>
            <a:gs pos="100000">
              <a:schemeClr val="accent3">
                <a:lumMod val="20000"/>
                <a:lumOff val="80000"/>
              </a:schemeClr>
            </a:gs>
          </a:gsLst>
          <a:lin ang="5400000" scaled="1"/>
        </a:gradFill>
        <a:effectLst/>
      </p:bgPr>
    </p:bg>
    <p:spTree>
      <p:nvGrpSpPr>
        <p:cNvPr id="1" name="">
          <a:extLst>
            <a:ext uri="{FF2B5EF4-FFF2-40B4-BE49-F238E27FC236}">
              <a16:creationId xmlns:a16="http://schemas.microsoft.com/office/drawing/2014/main" id="{BEB47CC4-C736-2AF9-B4BB-F2690E7F89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89598-2B81-B7F0-C3C8-910CC5B69B1F}"/>
              </a:ext>
            </a:extLst>
          </p:cNvPr>
          <p:cNvSpPr>
            <a:spLocks noGrp="1"/>
          </p:cNvSpPr>
          <p:nvPr>
            <p:ph type="title"/>
          </p:nvPr>
        </p:nvSpPr>
        <p:spPr>
          <a:xfrm>
            <a:off x="-2666" y="0"/>
            <a:ext cx="10515600" cy="1325563"/>
          </a:xfrm>
        </p:spPr>
        <p:txBody>
          <a:bodyPr anchor="t">
            <a:normAutofit/>
          </a:bodyPr>
          <a:lstStyle/>
          <a:p>
            <a:pPr marL="0" marR="0">
              <a:lnSpc>
                <a:spcPct val="107000"/>
              </a:lnSpc>
              <a:spcAft>
                <a:spcPts val="800"/>
              </a:spcAft>
            </a:pPr>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Data Collection </a:t>
            </a:r>
            <a:r>
              <a:rPr lang="en-US" sz="3200" b="1" kern="100" dirty="0">
                <a:latin typeface="Calibri" panose="020F0502020204030204" pitchFamily="34" charset="0"/>
                <a:ea typeface="Calibri" panose="020F0502020204030204" pitchFamily="34" charset="0"/>
                <a:cs typeface="Times New Roman" panose="02020603050405020304" pitchFamily="18" charset="0"/>
              </a:rPr>
              <a:t>using </a:t>
            </a:r>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Financial data API</a:t>
            </a:r>
            <a:endParaRPr lang="en-US" b="1" dirty="0"/>
          </a:p>
        </p:txBody>
      </p:sp>
      <p:sp>
        <p:nvSpPr>
          <p:cNvPr id="36" name="Slide Number Placeholder 35">
            <a:extLst>
              <a:ext uri="{FF2B5EF4-FFF2-40B4-BE49-F238E27FC236}">
                <a16:creationId xmlns:a16="http://schemas.microsoft.com/office/drawing/2014/main" id="{121C5A72-A252-C325-969A-4EF978E484E2}"/>
              </a:ext>
            </a:extLst>
          </p:cNvPr>
          <p:cNvSpPr>
            <a:spLocks noGrp="1"/>
          </p:cNvSpPr>
          <p:nvPr>
            <p:ph type="sldNum" sz="quarter" idx="12"/>
          </p:nvPr>
        </p:nvSpPr>
        <p:spPr/>
        <p:txBody>
          <a:bodyPr/>
          <a:lstStyle/>
          <a:p>
            <a:fld id="{971E8533-77E1-49A6-BD1B-BE83991242A0}" type="slidenum">
              <a:rPr lang="en-US" smtClean="0"/>
              <a:t>3</a:t>
            </a:fld>
            <a:endParaRPr lang="en-US"/>
          </a:p>
        </p:txBody>
      </p:sp>
      <p:pic>
        <p:nvPicPr>
          <p:cNvPr id="37" name="Picture 36">
            <a:extLst>
              <a:ext uri="{FF2B5EF4-FFF2-40B4-BE49-F238E27FC236}">
                <a16:creationId xmlns:a16="http://schemas.microsoft.com/office/drawing/2014/main" id="{709FC061-53B8-FC93-A83C-20BC377898A0}"/>
              </a:ext>
            </a:extLst>
          </p:cNvPr>
          <p:cNvPicPr>
            <a:picLocks noChangeAspect="1"/>
          </p:cNvPicPr>
          <p:nvPr/>
        </p:nvPicPr>
        <p:blipFill>
          <a:blip r:embed="rId4"/>
          <a:stretch>
            <a:fillRect/>
          </a:stretch>
        </p:blipFill>
        <p:spPr>
          <a:xfrm>
            <a:off x="2225996" y="662781"/>
            <a:ext cx="9227466" cy="6131606"/>
          </a:xfrm>
          <a:prstGeom prst="rect">
            <a:avLst/>
          </a:prstGeom>
          <a:ln>
            <a:solidFill>
              <a:schemeClr val="tx1"/>
            </a:solidFill>
          </a:ln>
        </p:spPr>
      </p:pic>
    </p:spTree>
    <p:extLst>
      <p:ext uri="{BB962C8B-B14F-4D97-AF65-F5344CB8AC3E}">
        <p14:creationId xmlns:p14="http://schemas.microsoft.com/office/powerpoint/2010/main" val="138854217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5000">
              <a:schemeClr val="accent2">
                <a:lumMod val="20000"/>
                <a:lumOff val="80000"/>
              </a:schemeClr>
            </a:gs>
            <a:gs pos="68000">
              <a:schemeClr val="accent3">
                <a:lumMod val="20000"/>
                <a:lumOff val="80000"/>
              </a:schemeClr>
            </a:gs>
            <a:gs pos="90000">
              <a:schemeClr val="accent6">
                <a:lumMod val="40000"/>
                <a:lumOff val="60000"/>
              </a:schemeClr>
            </a:gs>
            <a:gs pos="100000">
              <a:schemeClr val="accent3">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7EA0-DCA2-65C0-D001-C9A2909E3736}"/>
              </a:ext>
            </a:extLst>
          </p:cNvPr>
          <p:cNvSpPr>
            <a:spLocks noGrp="1"/>
          </p:cNvSpPr>
          <p:nvPr>
            <p:ph type="title"/>
          </p:nvPr>
        </p:nvSpPr>
        <p:spPr>
          <a:xfrm>
            <a:off x="664" y="-29578"/>
            <a:ext cx="10515600" cy="1325563"/>
          </a:xfrm>
        </p:spPr>
        <p:txBody>
          <a:bodyPr anchor="t">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Data Cleaning Efforts</a:t>
            </a:r>
            <a:r>
              <a:rPr lang="en-US" sz="3200" dirty="0">
                <a:latin typeface="Calibri" panose="020F0502020204030204" pitchFamily="34" charset="0"/>
                <a:ea typeface="Calibri" panose="020F0502020204030204" pitchFamily="34" charset="0"/>
                <a:cs typeface="Calibri" panose="020F0502020204030204" pitchFamily="34" charset="0"/>
              </a:rPr>
              <a:t>	</a:t>
            </a:r>
          </a:p>
        </p:txBody>
      </p:sp>
      <p:graphicFrame>
        <p:nvGraphicFramePr>
          <p:cNvPr id="25" name="Content Placeholder 2">
            <a:extLst>
              <a:ext uri="{FF2B5EF4-FFF2-40B4-BE49-F238E27FC236}">
                <a16:creationId xmlns:a16="http://schemas.microsoft.com/office/drawing/2014/main" id="{26D188A1-E910-18D4-227B-8D19113905C5}"/>
              </a:ext>
            </a:extLst>
          </p:cNvPr>
          <p:cNvGraphicFramePr>
            <a:graphicFrameLocks noGrp="1"/>
          </p:cNvGraphicFramePr>
          <p:nvPr>
            <p:ph idx="1"/>
            <p:extLst>
              <p:ext uri="{D42A27DB-BD31-4B8C-83A1-F6EECF244321}">
                <p14:modId xmlns:p14="http://schemas.microsoft.com/office/powerpoint/2010/main" val="98088409"/>
              </p:ext>
            </p:extLst>
          </p:nvPr>
        </p:nvGraphicFramePr>
        <p:xfrm>
          <a:off x="2300644" y="4259903"/>
          <a:ext cx="8375904" cy="22219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E0A1EF72-37CB-80DB-BF91-D2B98F7F6BAD}"/>
              </a:ext>
            </a:extLst>
          </p:cNvPr>
          <p:cNvSpPr>
            <a:spLocks noGrp="1"/>
          </p:cNvSpPr>
          <p:nvPr>
            <p:ph type="sldNum" sz="quarter" idx="12"/>
          </p:nvPr>
        </p:nvSpPr>
        <p:spPr/>
        <p:txBody>
          <a:bodyPr/>
          <a:lstStyle/>
          <a:p>
            <a:fld id="{971E8533-77E1-49A6-BD1B-BE83991242A0}" type="slidenum">
              <a:rPr lang="en-US" smtClean="0"/>
              <a:t>4</a:t>
            </a:fld>
            <a:endParaRPr lang="en-US"/>
          </a:p>
        </p:txBody>
      </p:sp>
      <p:sp>
        <p:nvSpPr>
          <p:cNvPr id="4" name="Oval 3">
            <a:extLst>
              <a:ext uri="{FF2B5EF4-FFF2-40B4-BE49-F238E27FC236}">
                <a16:creationId xmlns:a16="http://schemas.microsoft.com/office/drawing/2014/main" id="{84528AED-816A-9EF8-D574-9E6EBA90D88E}"/>
              </a:ext>
            </a:extLst>
          </p:cNvPr>
          <p:cNvSpPr/>
          <p:nvPr/>
        </p:nvSpPr>
        <p:spPr>
          <a:xfrm>
            <a:off x="4950215" y="1907805"/>
            <a:ext cx="2291570" cy="87398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a:t>Merge all Scope 3 and financial data </a:t>
            </a:r>
            <a:endParaRPr lang="en-US" sz="1400" dirty="0"/>
          </a:p>
        </p:txBody>
      </p:sp>
      <p:grpSp>
        <p:nvGrpSpPr>
          <p:cNvPr id="5" name="Group 4">
            <a:extLst>
              <a:ext uri="{FF2B5EF4-FFF2-40B4-BE49-F238E27FC236}">
                <a16:creationId xmlns:a16="http://schemas.microsoft.com/office/drawing/2014/main" id="{4F790A78-11C3-924C-7B7D-0F11ACE1173B}"/>
              </a:ext>
            </a:extLst>
          </p:cNvPr>
          <p:cNvGrpSpPr/>
          <p:nvPr/>
        </p:nvGrpSpPr>
        <p:grpSpPr>
          <a:xfrm>
            <a:off x="1473971" y="1684447"/>
            <a:ext cx="2358029" cy="2354287"/>
            <a:chOff x="1473971" y="1684447"/>
            <a:chExt cx="2358029" cy="2354287"/>
          </a:xfrm>
        </p:grpSpPr>
        <p:sp>
          <p:nvSpPr>
            <p:cNvPr id="8" name="Rectangle 7">
              <a:extLst>
                <a:ext uri="{FF2B5EF4-FFF2-40B4-BE49-F238E27FC236}">
                  <a16:creationId xmlns:a16="http://schemas.microsoft.com/office/drawing/2014/main" id="{AF57501F-C747-E57F-402E-0FE8BA8C0E76}"/>
                </a:ext>
              </a:extLst>
            </p:cNvPr>
            <p:cNvSpPr/>
            <p:nvPr/>
          </p:nvSpPr>
          <p:spPr>
            <a:xfrm>
              <a:off x="2300644" y="1684447"/>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2014</a:t>
              </a:r>
            </a:p>
          </p:txBody>
        </p:sp>
        <p:sp>
          <p:nvSpPr>
            <p:cNvPr id="9" name="Rectangle 8">
              <a:extLst>
                <a:ext uri="{FF2B5EF4-FFF2-40B4-BE49-F238E27FC236}">
                  <a16:creationId xmlns:a16="http://schemas.microsoft.com/office/drawing/2014/main" id="{B50B0EA6-3A33-A9F8-547A-2477CC02AEDC}"/>
                </a:ext>
              </a:extLst>
            </p:cNvPr>
            <p:cNvSpPr/>
            <p:nvPr/>
          </p:nvSpPr>
          <p:spPr>
            <a:xfrm>
              <a:off x="1473971" y="1684447"/>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2013</a:t>
              </a:r>
            </a:p>
          </p:txBody>
        </p:sp>
        <p:sp>
          <p:nvSpPr>
            <p:cNvPr id="11" name="Rectangle 10">
              <a:extLst>
                <a:ext uri="{FF2B5EF4-FFF2-40B4-BE49-F238E27FC236}">
                  <a16:creationId xmlns:a16="http://schemas.microsoft.com/office/drawing/2014/main" id="{11290DBF-3118-A961-5E70-13DE67C95999}"/>
                </a:ext>
              </a:extLst>
            </p:cNvPr>
            <p:cNvSpPr/>
            <p:nvPr/>
          </p:nvSpPr>
          <p:spPr>
            <a:xfrm>
              <a:off x="3118768" y="1685447"/>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2015</a:t>
              </a:r>
            </a:p>
          </p:txBody>
        </p:sp>
        <p:sp>
          <p:nvSpPr>
            <p:cNvPr id="13" name="Rectangle 12">
              <a:extLst>
                <a:ext uri="{FF2B5EF4-FFF2-40B4-BE49-F238E27FC236}">
                  <a16:creationId xmlns:a16="http://schemas.microsoft.com/office/drawing/2014/main" id="{108E2394-AE76-D1D1-A5C9-0B7D2ECE016D}"/>
                </a:ext>
              </a:extLst>
            </p:cNvPr>
            <p:cNvSpPr/>
            <p:nvPr/>
          </p:nvSpPr>
          <p:spPr>
            <a:xfrm>
              <a:off x="1473971" y="2286329"/>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18" name="Rectangle 17">
              <a:extLst>
                <a:ext uri="{FF2B5EF4-FFF2-40B4-BE49-F238E27FC236}">
                  <a16:creationId xmlns:a16="http://schemas.microsoft.com/office/drawing/2014/main" id="{F55AB0D0-9290-FD1D-3383-0DE6572A94DC}"/>
                </a:ext>
              </a:extLst>
            </p:cNvPr>
            <p:cNvSpPr/>
            <p:nvPr/>
          </p:nvSpPr>
          <p:spPr>
            <a:xfrm>
              <a:off x="2300644" y="2286329"/>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
          <p:nvSpPr>
            <p:cNvPr id="22" name="Rectangle 21">
              <a:extLst>
                <a:ext uri="{FF2B5EF4-FFF2-40B4-BE49-F238E27FC236}">
                  <a16:creationId xmlns:a16="http://schemas.microsoft.com/office/drawing/2014/main" id="{964FCE80-825B-6D28-1D1D-4810D662E8E2}"/>
                </a:ext>
              </a:extLst>
            </p:cNvPr>
            <p:cNvSpPr/>
            <p:nvPr/>
          </p:nvSpPr>
          <p:spPr>
            <a:xfrm>
              <a:off x="3118768" y="2282973"/>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2018</a:t>
              </a:r>
            </a:p>
          </p:txBody>
        </p:sp>
        <p:sp>
          <p:nvSpPr>
            <p:cNvPr id="24" name="Rectangle 23">
              <a:extLst>
                <a:ext uri="{FF2B5EF4-FFF2-40B4-BE49-F238E27FC236}">
                  <a16:creationId xmlns:a16="http://schemas.microsoft.com/office/drawing/2014/main" id="{9964BA19-AEA6-9E89-1DA8-4A5156990602}"/>
                </a:ext>
              </a:extLst>
            </p:cNvPr>
            <p:cNvSpPr/>
            <p:nvPr/>
          </p:nvSpPr>
          <p:spPr>
            <a:xfrm>
              <a:off x="1473971" y="2888211"/>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2019</a:t>
              </a:r>
            </a:p>
          </p:txBody>
        </p:sp>
        <p:sp>
          <p:nvSpPr>
            <p:cNvPr id="26" name="Rectangle 25">
              <a:extLst>
                <a:ext uri="{FF2B5EF4-FFF2-40B4-BE49-F238E27FC236}">
                  <a16:creationId xmlns:a16="http://schemas.microsoft.com/office/drawing/2014/main" id="{E5057544-FE0B-7E43-154C-AC96F5B22384}"/>
                </a:ext>
              </a:extLst>
            </p:cNvPr>
            <p:cNvSpPr/>
            <p:nvPr/>
          </p:nvSpPr>
          <p:spPr>
            <a:xfrm>
              <a:off x="2300644" y="2888211"/>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2020</a:t>
              </a:r>
            </a:p>
          </p:txBody>
        </p:sp>
        <p:sp>
          <p:nvSpPr>
            <p:cNvPr id="27" name="Rectangle 26">
              <a:extLst>
                <a:ext uri="{FF2B5EF4-FFF2-40B4-BE49-F238E27FC236}">
                  <a16:creationId xmlns:a16="http://schemas.microsoft.com/office/drawing/2014/main" id="{8E7FED65-45E2-2A5A-4F29-8A696C7DF843}"/>
                </a:ext>
              </a:extLst>
            </p:cNvPr>
            <p:cNvSpPr/>
            <p:nvPr/>
          </p:nvSpPr>
          <p:spPr>
            <a:xfrm>
              <a:off x="3118768" y="2880498"/>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2021</a:t>
              </a:r>
            </a:p>
          </p:txBody>
        </p:sp>
        <p:sp>
          <p:nvSpPr>
            <p:cNvPr id="28" name="Rectangle 27">
              <a:extLst>
                <a:ext uri="{FF2B5EF4-FFF2-40B4-BE49-F238E27FC236}">
                  <a16:creationId xmlns:a16="http://schemas.microsoft.com/office/drawing/2014/main" id="{3E2898D0-3CC0-4008-0AD3-F90D8B5FEFF9}"/>
                </a:ext>
              </a:extLst>
            </p:cNvPr>
            <p:cNvSpPr/>
            <p:nvPr/>
          </p:nvSpPr>
          <p:spPr>
            <a:xfrm>
              <a:off x="1473971" y="3490094"/>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2022</a:t>
              </a:r>
            </a:p>
          </p:txBody>
        </p:sp>
        <p:sp>
          <p:nvSpPr>
            <p:cNvPr id="29" name="Rectangle 28">
              <a:extLst>
                <a:ext uri="{FF2B5EF4-FFF2-40B4-BE49-F238E27FC236}">
                  <a16:creationId xmlns:a16="http://schemas.microsoft.com/office/drawing/2014/main" id="{E1AD9517-8B29-4809-5E22-5AD9A4339091}"/>
                </a:ext>
              </a:extLst>
            </p:cNvPr>
            <p:cNvSpPr/>
            <p:nvPr/>
          </p:nvSpPr>
          <p:spPr>
            <a:xfrm>
              <a:off x="2300644" y="3490094"/>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2023</a:t>
              </a:r>
            </a:p>
          </p:txBody>
        </p:sp>
      </p:grpSp>
      <p:sp>
        <p:nvSpPr>
          <p:cNvPr id="32" name="Arrow: Right 31">
            <a:extLst>
              <a:ext uri="{FF2B5EF4-FFF2-40B4-BE49-F238E27FC236}">
                <a16:creationId xmlns:a16="http://schemas.microsoft.com/office/drawing/2014/main" id="{4C4CDBEF-DD05-8B0C-6CFF-CA4D6FE42AC7}"/>
              </a:ext>
            </a:extLst>
          </p:cNvPr>
          <p:cNvSpPr/>
          <p:nvPr/>
        </p:nvSpPr>
        <p:spPr>
          <a:xfrm>
            <a:off x="4123542" y="2163158"/>
            <a:ext cx="817127" cy="3677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C1C49DAD-CA1E-28D4-A9F7-A8DE416FD016}"/>
              </a:ext>
            </a:extLst>
          </p:cNvPr>
          <p:cNvSpPr/>
          <p:nvPr/>
        </p:nvSpPr>
        <p:spPr>
          <a:xfrm>
            <a:off x="7284186" y="2173319"/>
            <a:ext cx="817127" cy="3677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BDA17C4-3274-9A5A-0A88-E8123EAE674D}"/>
              </a:ext>
            </a:extLst>
          </p:cNvPr>
          <p:cNvSpPr/>
          <p:nvPr/>
        </p:nvSpPr>
        <p:spPr>
          <a:xfrm>
            <a:off x="8513064" y="1819657"/>
            <a:ext cx="2624328" cy="1416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2013, 2014, 2015, 2016, 2017, 2018, 2019, 2020, 2021, 2022, 2023</a:t>
            </a:r>
          </a:p>
        </p:txBody>
      </p:sp>
      <p:sp>
        <p:nvSpPr>
          <p:cNvPr id="6" name="Title 1">
            <a:extLst>
              <a:ext uri="{FF2B5EF4-FFF2-40B4-BE49-F238E27FC236}">
                <a16:creationId xmlns:a16="http://schemas.microsoft.com/office/drawing/2014/main" id="{5739FF62-CA54-517B-5787-C452B667BAA3}"/>
              </a:ext>
            </a:extLst>
          </p:cNvPr>
          <p:cNvSpPr txBox="1">
            <a:spLocks/>
          </p:cNvSpPr>
          <p:nvPr/>
        </p:nvSpPr>
        <p:spPr>
          <a:xfrm>
            <a:off x="567153" y="977099"/>
            <a:ext cx="4893445" cy="452305"/>
          </a:xfrm>
          <a:prstGeom prst="rect">
            <a:avLst/>
          </a:prstGeom>
          <a:solidFill>
            <a:srgbClr val="156082"/>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Merge all data by year into one dataframe</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79563968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25000">
              <a:schemeClr val="accent2">
                <a:lumMod val="20000"/>
                <a:lumOff val="80000"/>
              </a:schemeClr>
            </a:gs>
            <a:gs pos="68000">
              <a:schemeClr val="accent3">
                <a:lumMod val="20000"/>
                <a:lumOff val="80000"/>
              </a:schemeClr>
            </a:gs>
            <a:gs pos="90000">
              <a:schemeClr val="accent6">
                <a:lumMod val="40000"/>
                <a:lumOff val="60000"/>
              </a:schemeClr>
            </a:gs>
            <a:gs pos="100000">
              <a:schemeClr val="accent3">
                <a:lumMod val="20000"/>
                <a:lumOff val="80000"/>
              </a:schemeClr>
            </a:gs>
          </a:gsLst>
          <a:lin ang="5400000" scaled="1"/>
        </a:gradFill>
        <a:effectLst/>
      </p:bgPr>
    </p:bg>
    <p:spTree>
      <p:nvGrpSpPr>
        <p:cNvPr id="1" name="">
          <a:extLst>
            <a:ext uri="{FF2B5EF4-FFF2-40B4-BE49-F238E27FC236}">
              <a16:creationId xmlns:a16="http://schemas.microsoft.com/office/drawing/2014/main" id="{E138631C-693B-C2AC-F07D-DDEA71C29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FA74E-6D73-9568-FEF1-9D46F1C8965E}"/>
              </a:ext>
            </a:extLst>
          </p:cNvPr>
          <p:cNvSpPr>
            <a:spLocks noGrp="1"/>
          </p:cNvSpPr>
          <p:nvPr>
            <p:ph type="title"/>
          </p:nvPr>
        </p:nvSpPr>
        <p:spPr>
          <a:xfrm>
            <a:off x="0" y="0"/>
            <a:ext cx="10515600" cy="1325563"/>
          </a:xfrm>
        </p:spPr>
        <p:txBody>
          <a:bodyPr>
            <a:normAutofit fontScale="90000"/>
          </a:bodyPr>
          <a:lstStyle/>
          <a:p>
            <a:pPr>
              <a:lnSpc>
                <a:spcPct val="107000"/>
              </a:lnSpc>
              <a:spcAft>
                <a:spcPts val="800"/>
              </a:spcAft>
            </a:pP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Addressing Missing Industry</a:t>
            </a:r>
            <a:r>
              <a:rPr lang="en-US" sz="3600" b="1" kern="100" dirty="0">
                <a:latin typeface="Calibri" panose="020F0502020204030204" pitchFamily="34" charset="0"/>
                <a:ea typeface="Calibri" panose="020F0502020204030204" pitchFamily="34" charset="0"/>
                <a:cs typeface="Times New Roman" panose="02020603050405020304" pitchFamily="18" charset="0"/>
              </a:rPr>
              <a:t>/</a:t>
            </a: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Sector Information</a:t>
            </a:r>
            <a:br>
              <a:rPr lang="en-US" sz="36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647B0DA-54F6-38B6-6660-A7C63A887FBA}"/>
              </a:ext>
            </a:extLst>
          </p:cNvPr>
          <p:cNvSpPr>
            <a:spLocks noGrp="1"/>
          </p:cNvSpPr>
          <p:nvPr>
            <p:ph idx="1"/>
          </p:nvPr>
        </p:nvSpPr>
        <p:spPr>
          <a:xfrm>
            <a:off x="173736" y="662781"/>
            <a:ext cx="3384666" cy="5866217"/>
          </a:xfrm>
        </p:spPr>
        <p:txBody>
          <a:bodyPr>
            <a:normAutofit fontScale="92500" lnSpcReduction="10000"/>
          </a:bodyPr>
          <a:lstStyle/>
          <a:p>
            <a:r>
              <a:rPr lang="en-US" sz="1800" dirty="0"/>
              <a:t>Year‑to‑year formatting inconsistencies meant the 2013 – 2017 CDP files lacked company‑level </a:t>
            </a:r>
            <a:r>
              <a:rPr lang="en-US" sz="1800" b="1" dirty="0"/>
              <a:t>industry, sector, and activity</a:t>
            </a:r>
            <a:r>
              <a:rPr lang="en-US" sz="1800" dirty="0"/>
              <a:t> details.</a:t>
            </a:r>
          </a:p>
          <a:p>
            <a:r>
              <a:rPr lang="en-US" sz="1800" dirty="0"/>
              <a:t>Efforts were made to backfill data using information using later CDP reports, but many gaps remained.</a:t>
            </a:r>
          </a:p>
          <a:p>
            <a:r>
              <a:rPr lang="en-US" sz="1800" dirty="0"/>
              <a:t>The project therefore focused on </a:t>
            </a:r>
            <a:r>
              <a:rPr lang="en-US" sz="1800" b="1" dirty="0"/>
              <a:t>rebuilding the data‑preparation pipeline</a:t>
            </a:r>
            <a:r>
              <a:rPr lang="en-US" sz="1800" dirty="0"/>
              <a:t> to deliver a cleaner dataset for modeling.</a:t>
            </a:r>
          </a:p>
          <a:p>
            <a:r>
              <a:rPr lang="en-US" sz="1800" dirty="0"/>
              <a:t>After revising the pipeline, a </a:t>
            </a:r>
            <a:r>
              <a:rPr lang="en-US" sz="1800" b="1" dirty="0"/>
              <a:t>second backfilling pass</a:t>
            </a:r>
            <a:r>
              <a:rPr lang="en-US" sz="1800" dirty="0"/>
              <a:t> was run to capture any additional missing values.</a:t>
            </a:r>
          </a:p>
          <a:p>
            <a:r>
              <a:rPr lang="en-US" sz="1800" dirty="0"/>
              <a:t>Remaining gaps were filled by creating lookup dictionaries from the ‘GRI’ metadata given in the early CDP submissions.</a:t>
            </a:r>
          </a:p>
          <a:p>
            <a:r>
              <a:rPr lang="en-US" sz="1500" dirty="0"/>
              <a:t>Code Reference: </a:t>
            </a: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Final_Data_Prep.ipynb</a:t>
            </a:r>
          </a:p>
        </p:txBody>
      </p:sp>
      <p:sp>
        <p:nvSpPr>
          <p:cNvPr id="4" name="Slide Number Placeholder 3">
            <a:extLst>
              <a:ext uri="{FF2B5EF4-FFF2-40B4-BE49-F238E27FC236}">
                <a16:creationId xmlns:a16="http://schemas.microsoft.com/office/drawing/2014/main" id="{9FDDD7E8-56EF-F849-666C-850CA4628D22}"/>
              </a:ext>
            </a:extLst>
          </p:cNvPr>
          <p:cNvSpPr>
            <a:spLocks noGrp="1"/>
          </p:cNvSpPr>
          <p:nvPr>
            <p:ph type="sldNum" sz="quarter" idx="12"/>
          </p:nvPr>
        </p:nvSpPr>
        <p:spPr/>
        <p:txBody>
          <a:bodyPr/>
          <a:lstStyle/>
          <a:p>
            <a:fld id="{971E8533-77E1-49A6-BD1B-BE83991242A0}" type="slidenum">
              <a:rPr lang="en-US" smtClean="0"/>
              <a:t>5</a:t>
            </a:fld>
            <a:endParaRPr lang="en-US"/>
          </a:p>
        </p:txBody>
      </p:sp>
      <p:pic>
        <p:nvPicPr>
          <p:cNvPr id="8" name="Picture 7">
            <a:extLst>
              <a:ext uri="{FF2B5EF4-FFF2-40B4-BE49-F238E27FC236}">
                <a16:creationId xmlns:a16="http://schemas.microsoft.com/office/drawing/2014/main" id="{95B46885-B47E-6CA6-B405-7354C907C3D2}"/>
              </a:ext>
            </a:extLst>
          </p:cNvPr>
          <p:cNvPicPr>
            <a:picLocks noChangeAspect="1"/>
          </p:cNvPicPr>
          <p:nvPr/>
        </p:nvPicPr>
        <p:blipFill>
          <a:blip r:embed="rId4"/>
          <a:stretch>
            <a:fillRect/>
          </a:stretch>
        </p:blipFill>
        <p:spPr>
          <a:xfrm>
            <a:off x="6844935" y="643729"/>
            <a:ext cx="5058035" cy="2952160"/>
          </a:xfrm>
          <a:prstGeom prst="rect">
            <a:avLst/>
          </a:prstGeom>
          <a:ln>
            <a:solidFill>
              <a:schemeClr val="tx1"/>
            </a:solidFill>
          </a:ln>
        </p:spPr>
      </p:pic>
      <p:pic>
        <p:nvPicPr>
          <p:cNvPr id="12" name="Picture 11">
            <a:extLst>
              <a:ext uri="{FF2B5EF4-FFF2-40B4-BE49-F238E27FC236}">
                <a16:creationId xmlns:a16="http://schemas.microsoft.com/office/drawing/2014/main" id="{E3F8B525-E220-5074-F4E4-BB3886AC0CF5}"/>
              </a:ext>
            </a:extLst>
          </p:cNvPr>
          <p:cNvPicPr>
            <a:picLocks noChangeAspect="1"/>
          </p:cNvPicPr>
          <p:nvPr/>
        </p:nvPicPr>
        <p:blipFill>
          <a:blip r:embed="rId5"/>
          <a:stretch>
            <a:fillRect/>
          </a:stretch>
        </p:blipFill>
        <p:spPr>
          <a:xfrm>
            <a:off x="3403716" y="1988344"/>
            <a:ext cx="3251113" cy="2952160"/>
          </a:xfrm>
          <a:prstGeom prst="rect">
            <a:avLst/>
          </a:prstGeom>
          <a:ln>
            <a:solidFill>
              <a:schemeClr val="tx1"/>
            </a:solidFill>
          </a:ln>
        </p:spPr>
      </p:pic>
      <p:pic>
        <p:nvPicPr>
          <p:cNvPr id="14" name="Picture 13">
            <a:extLst>
              <a:ext uri="{FF2B5EF4-FFF2-40B4-BE49-F238E27FC236}">
                <a16:creationId xmlns:a16="http://schemas.microsoft.com/office/drawing/2014/main" id="{827B859F-9086-9307-8BB6-5E0569FDE63F}"/>
              </a:ext>
            </a:extLst>
          </p:cNvPr>
          <p:cNvPicPr>
            <a:picLocks noChangeAspect="1"/>
          </p:cNvPicPr>
          <p:nvPr/>
        </p:nvPicPr>
        <p:blipFill>
          <a:blip r:embed="rId6"/>
          <a:stretch>
            <a:fillRect/>
          </a:stretch>
        </p:blipFill>
        <p:spPr>
          <a:xfrm>
            <a:off x="6970791" y="3784960"/>
            <a:ext cx="4806321" cy="2936515"/>
          </a:xfrm>
          <a:prstGeom prst="rect">
            <a:avLst/>
          </a:prstGeom>
          <a:ln>
            <a:solidFill>
              <a:schemeClr val="tx1"/>
            </a:solidFill>
          </a:ln>
        </p:spPr>
      </p:pic>
    </p:spTree>
    <p:extLst>
      <p:ext uri="{BB962C8B-B14F-4D97-AF65-F5344CB8AC3E}">
        <p14:creationId xmlns:p14="http://schemas.microsoft.com/office/powerpoint/2010/main" val="390557048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5000">
              <a:schemeClr val="accent2">
                <a:lumMod val="20000"/>
                <a:lumOff val="80000"/>
              </a:schemeClr>
            </a:gs>
            <a:gs pos="68000">
              <a:schemeClr val="accent3">
                <a:lumMod val="20000"/>
                <a:lumOff val="80000"/>
              </a:schemeClr>
            </a:gs>
            <a:gs pos="90000">
              <a:schemeClr val="accent6">
                <a:lumMod val="40000"/>
                <a:lumOff val="60000"/>
              </a:schemeClr>
            </a:gs>
            <a:gs pos="100000">
              <a:schemeClr val="accent3">
                <a:lumMod val="20000"/>
                <a:lumOff val="80000"/>
              </a:schemeClr>
            </a:gs>
          </a:gsLst>
          <a:lin ang="5400000" scaled="1"/>
        </a:gradFill>
        <a:effectLst/>
      </p:bgPr>
    </p:bg>
    <p:spTree>
      <p:nvGrpSpPr>
        <p:cNvPr id="1" name="">
          <a:extLst>
            <a:ext uri="{FF2B5EF4-FFF2-40B4-BE49-F238E27FC236}">
              <a16:creationId xmlns:a16="http://schemas.microsoft.com/office/drawing/2014/main" id="{376D4BF2-8B2B-7E46-40B9-75CDE16EA8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9BAEA-9E0D-22B5-44C6-3EE2E8B83F2F}"/>
              </a:ext>
            </a:extLst>
          </p:cNvPr>
          <p:cNvSpPr>
            <a:spLocks noGrp="1"/>
          </p:cNvSpPr>
          <p:nvPr>
            <p:ph type="title"/>
          </p:nvPr>
        </p:nvSpPr>
        <p:spPr>
          <a:xfrm>
            <a:off x="0" y="-12396"/>
            <a:ext cx="10515600" cy="1325563"/>
          </a:xfrm>
        </p:spPr>
        <p:txBody>
          <a:bodyPr>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Leveraging Scope 1 &amp; 2 Footprints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9" name="Rectangle 1">
            <a:extLst>
              <a:ext uri="{FF2B5EF4-FFF2-40B4-BE49-F238E27FC236}">
                <a16:creationId xmlns:a16="http://schemas.microsoft.com/office/drawing/2014/main" id="{E2DA1B50-1D93-8628-9C2D-9FAA7836BFC6}"/>
              </a:ext>
            </a:extLst>
          </p:cNvPr>
          <p:cNvSpPr>
            <a:spLocks noGrp="1" noChangeArrowheads="1"/>
          </p:cNvSpPr>
          <p:nvPr>
            <p:ph idx="1"/>
          </p:nvPr>
        </p:nvSpPr>
        <p:spPr bwMode="auto">
          <a:xfrm>
            <a:off x="134627" y="980061"/>
            <a:ext cx="356978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Operational‑Intensity Proxy</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Direct (Scope 1) and energy‑related (Scope 2) emissions scale with the size and energy intensity of operations—strong predictors of upstream and downstream activity that ultimately drives Scope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Readily Audited &amp; Higher Data Quality</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Companies measure and assure Scope 1 &amp; 2 more rigorously than Scope 3; using them as inputs may be able help the model establish well‑governed, verifiable baselines.</a:t>
            </a:r>
          </a:p>
        </p:txBody>
      </p:sp>
      <p:sp>
        <p:nvSpPr>
          <p:cNvPr id="3" name="Slide Number Placeholder 2">
            <a:extLst>
              <a:ext uri="{FF2B5EF4-FFF2-40B4-BE49-F238E27FC236}">
                <a16:creationId xmlns:a16="http://schemas.microsoft.com/office/drawing/2014/main" id="{73722E93-4A1E-6C50-392E-F44E1FFE1313}"/>
              </a:ext>
            </a:extLst>
          </p:cNvPr>
          <p:cNvSpPr>
            <a:spLocks noGrp="1"/>
          </p:cNvSpPr>
          <p:nvPr>
            <p:ph type="sldNum" sz="quarter" idx="12"/>
          </p:nvPr>
        </p:nvSpPr>
        <p:spPr/>
        <p:txBody>
          <a:bodyPr/>
          <a:lstStyle/>
          <a:p>
            <a:fld id="{971E8533-77E1-49A6-BD1B-BE83991242A0}" type="slidenum">
              <a:rPr lang="en-US" smtClean="0"/>
              <a:t>6</a:t>
            </a:fld>
            <a:endParaRPr lang="en-US"/>
          </a:p>
        </p:txBody>
      </p:sp>
      <p:grpSp>
        <p:nvGrpSpPr>
          <p:cNvPr id="18" name="Group 17">
            <a:extLst>
              <a:ext uri="{FF2B5EF4-FFF2-40B4-BE49-F238E27FC236}">
                <a16:creationId xmlns:a16="http://schemas.microsoft.com/office/drawing/2014/main" id="{A71E91E0-D89C-C09A-1757-87BCF6DBFF4A}"/>
              </a:ext>
            </a:extLst>
          </p:cNvPr>
          <p:cNvGrpSpPr/>
          <p:nvPr/>
        </p:nvGrpSpPr>
        <p:grpSpPr>
          <a:xfrm>
            <a:off x="3997945" y="1115568"/>
            <a:ext cx="3124344" cy="2201501"/>
            <a:chOff x="705730" y="3935643"/>
            <a:chExt cx="2953512" cy="2057400"/>
          </a:xfrm>
        </p:grpSpPr>
        <p:sp>
          <p:nvSpPr>
            <p:cNvPr id="17" name="Rectangle 16">
              <a:extLst>
                <a:ext uri="{FF2B5EF4-FFF2-40B4-BE49-F238E27FC236}">
                  <a16:creationId xmlns:a16="http://schemas.microsoft.com/office/drawing/2014/main" id="{1853F319-B5D2-97FF-D734-A345F8730219}"/>
                </a:ext>
              </a:extLst>
            </p:cNvPr>
            <p:cNvSpPr/>
            <p:nvPr/>
          </p:nvSpPr>
          <p:spPr>
            <a:xfrm>
              <a:off x="705730" y="3935643"/>
              <a:ext cx="2953512" cy="20574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t>Scope 1 &amp; 2 data (CDP workbooks)</a:t>
              </a:r>
            </a:p>
          </p:txBody>
        </p:sp>
        <p:grpSp>
          <p:nvGrpSpPr>
            <p:cNvPr id="4" name="Group 3">
              <a:extLst>
                <a:ext uri="{FF2B5EF4-FFF2-40B4-BE49-F238E27FC236}">
                  <a16:creationId xmlns:a16="http://schemas.microsoft.com/office/drawing/2014/main" id="{96A552E2-3F3D-D85E-AAB3-BCF2DE1196FF}"/>
                </a:ext>
              </a:extLst>
            </p:cNvPr>
            <p:cNvGrpSpPr/>
            <p:nvPr/>
          </p:nvGrpSpPr>
          <p:grpSpPr>
            <a:xfrm>
              <a:off x="994659" y="4465773"/>
              <a:ext cx="2375653" cy="1258958"/>
              <a:chOff x="1473971" y="1684447"/>
              <a:chExt cx="2358029" cy="2354287"/>
            </a:xfrm>
          </p:grpSpPr>
          <p:sp>
            <p:nvSpPr>
              <p:cNvPr id="5" name="Rectangle 4">
                <a:extLst>
                  <a:ext uri="{FF2B5EF4-FFF2-40B4-BE49-F238E27FC236}">
                    <a16:creationId xmlns:a16="http://schemas.microsoft.com/office/drawing/2014/main" id="{78D74ABF-4BBF-805A-A8D0-415A18B0BE35}"/>
                  </a:ext>
                </a:extLst>
              </p:cNvPr>
              <p:cNvSpPr/>
              <p:nvPr/>
            </p:nvSpPr>
            <p:spPr>
              <a:xfrm>
                <a:off x="2300644" y="1684447"/>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2014</a:t>
                </a:r>
              </a:p>
            </p:txBody>
          </p:sp>
          <p:sp>
            <p:nvSpPr>
              <p:cNvPr id="6" name="Rectangle 5">
                <a:extLst>
                  <a:ext uri="{FF2B5EF4-FFF2-40B4-BE49-F238E27FC236}">
                    <a16:creationId xmlns:a16="http://schemas.microsoft.com/office/drawing/2014/main" id="{12DD8B46-F6A7-32B4-0CBA-2C63ADF6E62C}"/>
                  </a:ext>
                </a:extLst>
              </p:cNvPr>
              <p:cNvSpPr/>
              <p:nvPr/>
            </p:nvSpPr>
            <p:spPr>
              <a:xfrm>
                <a:off x="1473971" y="1684447"/>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2013</a:t>
                </a:r>
              </a:p>
            </p:txBody>
          </p:sp>
          <p:sp>
            <p:nvSpPr>
              <p:cNvPr id="7" name="Rectangle 6">
                <a:extLst>
                  <a:ext uri="{FF2B5EF4-FFF2-40B4-BE49-F238E27FC236}">
                    <a16:creationId xmlns:a16="http://schemas.microsoft.com/office/drawing/2014/main" id="{D860F9D0-5D60-A9B0-458C-B9F92FE2639A}"/>
                  </a:ext>
                </a:extLst>
              </p:cNvPr>
              <p:cNvSpPr/>
              <p:nvPr/>
            </p:nvSpPr>
            <p:spPr>
              <a:xfrm>
                <a:off x="3118768" y="1685447"/>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2015</a:t>
                </a:r>
              </a:p>
            </p:txBody>
          </p:sp>
          <p:sp>
            <p:nvSpPr>
              <p:cNvPr id="8" name="Rectangle 7">
                <a:extLst>
                  <a:ext uri="{FF2B5EF4-FFF2-40B4-BE49-F238E27FC236}">
                    <a16:creationId xmlns:a16="http://schemas.microsoft.com/office/drawing/2014/main" id="{34A8CB05-D3CD-E3BD-AFCD-5BD7A5F017EC}"/>
                  </a:ext>
                </a:extLst>
              </p:cNvPr>
              <p:cNvSpPr/>
              <p:nvPr/>
            </p:nvSpPr>
            <p:spPr>
              <a:xfrm>
                <a:off x="1473971" y="2286329"/>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9" name="Rectangle 8">
                <a:extLst>
                  <a:ext uri="{FF2B5EF4-FFF2-40B4-BE49-F238E27FC236}">
                    <a16:creationId xmlns:a16="http://schemas.microsoft.com/office/drawing/2014/main" id="{D45AA78A-5DC0-EBF3-1FA1-1A30B55A66DA}"/>
                  </a:ext>
                </a:extLst>
              </p:cNvPr>
              <p:cNvSpPr/>
              <p:nvPr/>
            </p:nvSpPr>
            <p:spPr>
              <a:xfrm>
                <a:off x="2300644" y="2286329"/>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
            <p:nvSpPr>
              <p:cNvPr id="10" name="Rectangle 9">
                <a:extLst>
                  <a:ext uri="{FF2B5EF4-FFF2-40B4-BE49-F238E27FC236}">
                    <a16:creationId xmlns:a16="http://schemas.microsoft.com/office/drawing/2014/main" id="{875E2A52-40BB-12E7-98DA-042F5D2FF450}"/>
                  </a:ext>
                </a:extLst>
              </p:cNvPr>
              <p:cNvSpPr/>
              <p:nvPr/>
            </p:nvSpPr>
            <p:spPr>
              <a:xfrm>
                <a:off x="3118768" y="2282973"/>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2018</a:t>
                </a:r>
              </a:p>
            </p:txBody>
          </p:sp>
          <p:sp>
            <p:nvSpPr>
              <p:cNvPr id="11" name="Rectangle 10">
                <a:extLst>
                  <a:ext uri="{FF2B5EF4-FFF2-40B4-BE49-F238E27FC236}">
                    <a16:creationId xmlns:a16="http://schemas.microsoft.com/office/drawing/2014/main" id="{9914A2E0-7229-5141-994B-890A16E091C5}"/>
                  </a:ext>
                </a:extLst>
              </p:cNvPr>
              <p:cNvSpPr/>
              <p:nvPr/>
            </p:nvSpPr>
            <p:spPr>
              <a:xfrm>
                <a:off x="1473971" y="2888211"/>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2019</a:t>
                </a:r>
              </a:p>
            </p:txBody>
          </p:sp>
          <p:sp>
            <p:nvSpPr>
              <p:cNvPr id="12" name="Rectangle 11">
                <a:extLst>
                  <a:ext uri="{FF2B5EF4-FFF2-40B4-BE49-F238E27FC236}">
                    <a16:creationId xmlns:a16="http://schemas.microsoft.com/office/drawing/2014/main" id="{1B8A44FA-E38D-5112-1361-22BCC3AC83A6}"/>
                  </a:ext>
                </a:extLst>
              </p:cNvPr>
              <p:cNvSpPr/>
              <p:nvPr/>
            </p:nvSpPr>
            <p:spPr>
              <a:xfrm>
                <a:off x="2300644" y="2888211"/>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2020</a:t>
                </a:r>
              </a:p>
            </p:txBody>
          </p:sp>
          <p:sp>
            <p:nvSpPr>
              <p:cNvPr id="13" name="Rectangle 12">
                <a:extLst>
                  <a:ext uri="{FF2B5EF4-FFF2-40B4-BE49-F238E27FC236}">
                    <a16:creationId xmlns:a16="http://schemas.microsoft.com/office/drawing/2014/main" id="{BC6693EA-89A8-62C4-C852-71A061AC9564}"/>
                  </a:ext>
                </a:extLst>
              </p:cNvPr>
              <p:cNvSpPr/>
              <p:nvPr/>
            </p:nvSpPr>
            <p:spPr>
              <a:xfrm>
                <a:off x="3118768" y="2880498"/>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2021</a:t>
                </a:r>
              </a:p>
            </p:txBody>
          </p:sp>
          <p:sp>
            <p:nvSpPr>
              <p:cNvPr id="14" name="Rectangle 13">
                <a:extLst>
                  <a:ext uri="{FF2B5EF4-FFF2-40B4-BE49-F238E27FC236}">
                    <a16:creationId xmlns:a16="http://schemas.microsoft.com/office/drawing/2014/main" id="{334EBD50-0CE4-C16E-8F51-CD06A2352E61}"/>
                  </a:ext>
                </a:extLst>
              </p:cNvPr>
              <p:cNvSpPr/>
              <p:nvPr/>
            </p:nvSpPr>
            <p:spPr>
              <a:xfrm>
                <a:off x="1473971" y="3490094"/>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2022</a:t>
                </a:r>
              </a:p>
            </p:txBody>
          </p:sp>
          <p:sp>
            <p:nvSpPr>
              <p:cNvPr id="15" name="Rectangle 14">
                <a:extLst>
                  <a:ext uri="{FF2B5EF4-FFF2-40B4-BE49-F238E27FC236}">
                    <a16:creationId xmlns:a16="http://schemas.microsoft.com/office/drawing/2014/main" id="{F87B976B-8DB1-7DDF-E570-6DAA97F2E419}"/>
                  </a:ext>
                </a:extLst>
              </p:cNvPr>
              <p:cNvSpPr/>
              <p:nvPr/>
            </p:nvSpPr>
            <p:spPr>
              <a:xfrm>
                <a:off x="2300644" y="3490094"/>
                <a:ext cx="713232"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2023</a:t>
                </a:r>
              </a:p>
            </p:txBody>
          </p:sp>
        </p:grpSp>
      </p:grpSp>
      <p:pic>
        <p:nvPicPr>
          <p:cNvPr id="16" name="Picture 2">
            <a:extLst>
              <a:ext uri="{FF2B5EF4-FFF2-40B4-BE49-F238E27FC236}">
                <a16:creationId xmlns:a16="http://schemas.microsoft.com/office/drawing/2014/main" id="{D5C43894-B4E4-13CC-5739-8226B2EFA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1123" y="3317069"/>
            <a:ext cx="4661087" cy="25691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20" name="Diagram 19">
            <a:extLst>
              <a:ext uri="{FF2B5EF4-FFF2-40B4-BE49-F238E27FC236}">
                <a16:creationId xmlns:a16="http://schemas.microsoft.com/office/drawing/2014/main" id="{93272E1D-5024-BFE2-44C2-795F1C9D64DA}"/>
              </a:ext>
            </a:extLst>
          </p:cNvPr>
          <p:cNvGraphicFramePr/>
          <p:nvPr>
            <p:extLst>
              <p:ext uri="{D42A27DB-BD31-4B8C-83A1-F6EECF244321}">
                <p14:modId xmlns:p14="http://schemas.microsoft.com/office/powerpoint/2010/main" val="2089351055"/>
              </p:ext>
            </p:extLst>
          </p:nvPr>
        </p:nvGraphicFramePr>
        <p:xfrm>
          <a:off x="6842587" y="1427858"/>
          <a:ext cx="4366594" cy="12280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8" name="Arrow: Down 37">
            <a:extLst>
              <a:ext uri="{FF2B5EF4-FFF2-40B4-BE49-F238E27FC236}">
                <a16:creationId xmlns:a16="http://schemas.microsoft.com/office/drawing/2014/main" id="{C752C053-E403-9EE0-DF16-58ECC4862E66}"/>
              </a:ext>
            </a:extLst>
          </p:cNvPr>
          <p:cNvSpPr/>
          <p:nvPr/>
        </p:nvSpPr>
        <p:spPr>
          <a:xfrm>
            <a:off x="10639426" y="2339243"/>
            <a:ext cx="595696" cy="9172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
            <a:extLst>
              <a:ext uri="{FF2B5EF4-FFF2-40B4-BE49-F238E27FC236}">
                <a16:creationId xmlns:a16="http://schemas.microsoft.com/office/drawing/2014/main" id="{2164588D-D46D-74DA-2612-1C72FF28E749}"/>
              </a:ext>
            </a:extLst>
          </p:cNvPr>
          <p:cNvSpPr txBox="1">
            <a:spLocks noChangeArrowheads="1"/>
          </p:cNvSpPr>
          <p:nvPr/>
        </p:nvSpPr>
        <p:spPr bwMode="auto">
          <a:xfrm>
            <a:off x="134627" y="3464799"/>
            <a:ext cx="3569780" cy="344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Char char="•"/>
            </a:pPr>
            <a:r>
              <a:rPr lang="en-US" altLang="en-US" sz="1400" b="1" dirty="0">
                <a:latin typeface="Arial" panose="020B0604020202020204" pitchFamily="34" charset="0"/>
              </a:rPr>
              <a:t>Coding Approach (Scope1_2.ipynb)</a:t>
            </a:r>
          </a:p>
          <a:p>
            <a:pPr marL="0" marR="0" indent="0">
              <a:lnSpc>
                <a:spcPct val="107000"/>
              </a:lnSpc>
              <a:spcAft>
                <a:spcPts val="800"/>
              </a:spcAft>
              <a:buNone/>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I</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ngest All CDP Climate‑Change workbook</a:t>
            </a:r>
            <a:br>
              <a:rPr lang="en-US" sz="1400" kern="100" dirty="0">
                <a:effectLst/>
                <a:latin typeface="Calibri" panose="020F0502020204030204" pitchFamily="34" charset="0"/>
                <a:ea typeface="Calibri" panose="020F0502020204030204" pitchFamily="34" charset="0"/>
                <a:cs typeface="Times New Roman" panose="02020603050405020304" pitchFamily="18" charset="0"/>
              </a:rPr>
            </a:b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Reads the Scope 1 (tab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C6.1</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and Scope 2 (tab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C6.3</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sheets, standardizes column names, and tags all records with the project years</a:t>
            </a:r>
          </a:p>
          <a:p>
            <a:pPr marL="0" marR="0" indent="0">
              <a:lnSpc>
                <a:spcPct val="107000"/>
              </a:lnSpc>
              <a:spcAft>
                <a:spcPts val="800"/>
              </a:spcAft>
              <a:buNone/>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-Calculates a single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Scope 2 amount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by summing location‑based and market‑based figures</a:t>
            </a:r>
          </a:p>
          <a:p>
            <a:pPr marL="0" marR="0" indent="0">
              <a:lnSpc>
                <a:spcPct val="107000"/>
              </a:lnSpc>
              <a:spcAft>
                <a:spcPts val="800"/>
              </a:spcAft>
              <a:buNone/>
            </a:pPr>
            <a:r>
              <a:rPr lang="en-US" altLang="en-US" sz="1400" kern="100" dirty="0">
                <a:latin typeface="Calibri" panose="020F0502020204030204" pitchFamily="34" charset="0"/>
                <a:ea typeface="Calibri" panose="020F0502020204030204" pitchFamily="34" charset="0"/>
                <a:cs typeface="Times New Roman" panose="02020603050405020304" pitchFamily="18" charset="0"/>
              </a:rPr>
              <a:t>-Combines Scope 1 and 2 into one total valued due to reporting practice in years 2022, 2023</a:t>
            </a:r>
            <a:endParaRPr lang="en-US" altLang="en-US" sz="1400" dirty="0">
              <a:latin typeface="Arial" panose="020B0604020202020204" pitchFamily="34" charset="0"/>
            </a:endParaRPr>
          </a:p>
          <a:p>
            <a:pPr marL="0" indent="0" eaLnBrk="0" fontAlgn="base" hangingPunct="0">
              <a:lnSpc>
                <a:spcPct val="100000"/>
              </a:lnSpc>
              <a:spcBef>
                <a:spcPct val="0"/>
              </a:spcBef>
              <a:spcAft>
                <a:spcPct val="0"/>
              </a:spcAft>
              <a:buFontTx/>
              <a:buChar char="•"/>
            </a:pPr>
            <a:endParaRPr lang="en-US" altLang="en-US" sz="1200" b="1" dirty="0">
              <a:latin typeface="Arial" panose="020B0604020202020204" pitchFamily="34" charset="0"/>
            </a:endParaRPr>
          </a:p>
          <a:p>
            <a:pPr marL="0" indent="0" eaLnBrk="0" fontAlgn="base" hangingPunct="0">
              <a:lnSpc>
                <a:spcPct val="100000"/>
              </a:lnSpc>
              <a:spcBef>
                <a:spcPct val="0"/>
              </a:spcBef>
              <a:spcAft>
                <a:spcPct val="0"/>
              </a:spcAft>
              <a:buFontTx/>
              <a:buChar char="•"/>
            </a:pPr>
            <a:endParaRPr lang="en-US" altLang="en-US" sz="1200" dirty="0">
              <a:latin typeface="Arial" panose="020B0604020202020204" pitchFamily="34" charset="0"/>
            </a:endParaRPr>
          </a:p>
        </p:txBody>
      </p:sp>
      <p:pic>
        <p:nvPicPr>
          <p:cNvPr id="29" name="Picture 28">
            <a:extLst>
              <a:ext uri="{FF2B5EF4-FFF2-40B4-BE49-F238E27FC236}">
                <a16:creationId xmlns:a16="http://schemas.microsoft.com/office/drawing/2014/main" id="{72664E81-0E21-A06B-F50F-72AC91F6399B}"/>
              </a:ext>
            </a:extLst>
          </p:cNvPr>
          <p:cNvPicPr>
            <a:picLocks noChangeAspect="1"/>
          </p:cNvPicPr>
          <p:nvPr/>
        </p:nvPicPr>
        <p:blipFill>
          <a:blip r:embed="rId10"/>
          <a:stretch>
            <a:fillRect/>
          </a:stretch>
        </p:blipFill>
        <p:spPr>
          <a:xfrm>
            <a:off x="3863824" y="4301895"/>
            <a:ext cx="3124344" cy="1745409"/>
          </a:xfrm>
          <a:prstGeom prst="rect">
            <a:avLst/>
          </a:prstGeom>
          <a:ln>
            <a:solidFill>
              <a:schemeClr val="tx1"/>
            </a:solidFill>
          </a:ln>
        </p:spPr>
      </p:pic>
      <p:sp>
        <p:nvSpPr>
          <p:cNvPr id="36" name="Arrow: Right 35">
            <a:extLst>
              <a:ext uri="{FF2B5EF4-FFF2-40B4-BE49-F238E27FC236}">
                <a16:creationId xmlns:a16="http://schemas.microsoft.com/office/drawing/2014/main" id="{92D6EB03-7821-FD77-7EF8-A026F7E1A450}"/>
              </a:ext>
            </a:extLst>
          </p:cNvPr>
          <p:cNvSpPr/>
          <p:nvPr/>
        </p:nvSpPr>
        <p:spPr>
          <a:xfrm rot="10800000">
            <a:off x="6987207" y="5418516"/>
            <a:ext cx="438615" cy="2317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81266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000">
              <a:schemeClr val="bg1">
                <a:lumMod val="85000"/>
              </a:schemeClr>
            </a:gs>
            <a:gs pos="56000">
              <a:schemeClr val="accent1">
                <a:lumMod val="40000"/>
                <a:lumOff val="60000"/>
              </a:schemeClr>
            </a:gs>
            <a:gs pos="100000">
              <a:schemeClr val="bg1">
                <a:lumMod val="85000"/>
              </a:schemeClr>
            </a:gs>
            <a:gs pos="81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A830-092C-B16C-A580-0180358F226B}"/>
              </a:ext>
            </a:extLst>
          </p:cNvPr>
          <p:cNvSpPr>
            <a:spLocks noGrp="1"/>
          </p:cNvSpPr>
          <p:nvPr>
            <p:ph type="title"/>
          </p:nvPr>
        </p:nvSpPr>
        <p:spPr>
          <a:xfrm>
            <a:off x="-1" y="0"/>
            <a:ext cx="10827945" cy="638384"/>
          </a:xfrm>
        </p:spPr>
        <p:txBody>
          <a:bodyPr>
            <a:no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Identifying and Handling Outliers in Scope 3 Emissions Data</a:t>
            </a:r>
          </a:p>
        </p:txBody>
      </p:sp>
      <p:sp>
        <p:nvSpPr>
          <p:cNvPr id="3" name="Content Placeholder 2">
            <a:extLst>
              <a:ext uri="{FF2B5EF4-FFF2-40B4-BE49-F238E27FC236}">
                <a16:creationId xmlns:a16="http://schemas.microsoft.com/office/drawing/2014/main" id="{DED82826-416C-2462-3920-7D1F366542F6}"/>
              </a:ext>
            </a:extLst>
          </p:cNvPr>
          <p:cNvSpPr>
            <a:spLocks noGrp="1"/>
          </p:cNvSpPr>
          <p:nvPr>
            <p:ph idx="1"/>
          </p:nvPr>
        </p:nvSpPr>
        <p:spPr>
          <a:xfrm>
            <a:off x="124282" y="1671638"/>
            <a:ext cx="2778760" cy="4392295"/>
          </a:xfrm>
          <a:solidFill>
            <a:schemeClr val="bg1"/>
          </a:solidFill>
          <a:ln>
            <a:solidFill>
              <a:schemeClr val="accent1">
                <a:shade val="15000"/>
              </a:schemeClr>
            </a:solidFill>
          </a:ln>
        </p:spPr>
        <p:txBody>
          <a:bodyPr>
            <a:normAutofit fontScale="77500" lnSpcReduction="20000"/>
          </a:bodyPr>
          <a:lstStyle/>
          <a:p>
            <a:pPr marL="0" marR="0" lvl="0" indent="0">
              <a:lnSpc>
                <a:spcPct val="107000"/>
              </a:lnSpc>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Z-score filtering: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compute Z-scores on the log-transformed Scope 3 emissions and drop any reporters whose |Z| exceeds a chosen threshold (e.g. 3 – 4), removing extreme statistical outliers.</a:t>
            </a:r>
          </a:p>
          <a:p>
            <a:pPr marL="0" marR="0" lvl="0" indent="0">
              <a:lnSpc>
                <a:spcPct val="107000"/>
              </a:lnSpc>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Absolute‐value filtering: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exclude observations above a hard cap (10^9 MT CO₂e) to eliminate unrealistically large emission values that could skew model training.</a:t>
            </a:r>
          </a:p>
          <a:p>
            <a:pPr marL="0" marR="0" lvl="0" indent="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Winsorization: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instead of deleting,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cap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extreme values at specified percentiles (e.g. top and bottom 1%) so that outliers are pulled in to the nearest threshold—preserving sample size while damping their leverage.</a:t>
            </a:r>
          </a:p>
          <a:p>
            <a:endParaRPr lang="en-US" sz="1400" dirty="0"/>
          </a:p>
        </p:txBody>
      </p:sp>
      <p:pic>
        <p:nvPicPr>
          <p:cNvPr id="15" name="Picture 14">
            <a:extLst>
              <a:ext uri="{FF2B5EF4-FFF2-40B4-BE49-F238E27FC236}">
                <a16:creationId xmlns:a16="http://schemas.microsoft.com/office/drawing/2014/main" id="{596EC473-E3C1-7AAE-47DA-16E4678C2FC0}"/>
              </a:ext>
            </a:extLst>
          </p:cNvPr>
          <p:cNvPicPr>
            <a:picLocks noChangeAspect="1"/>
          </p:cNvPicPr>
          <p:nvPr/>
        </p:nvPicPr>
        <p:blipFill>
          <a:blip r:embed="rId3"/>
          <a:stretch>
            <a:fillRect/>
          </a:stretch>
        </p:blipFill>
        <p:spPr>
          <a:xfrm>
            <a:off x="3048514" y="3623659"/>
            <a:ext cx="4233672" cy="2855029"/>
          </a:xfrm>
          <a:prstGeom prst="rect">
            <a:avLst/>
          </a:prstGeom>
          <a:ln>
            <a:solidFill>
              <a:schemeClr val="accent1">
                <a:shade val="15000"/>
              </a:schemeClr>
            </a:solidFill>
          </a:ln>
        </p:spPr>
      </p:pic>
      <p:pic>
        <p:nvPicPr>
          <p:cNvPr id="17" name="Picture 16">
            <a:extLst>
              <a:ext uri="{FF2B5EF4-FFF2-40B4-BE49-F238E27FC236}">
                <a16:creationId xmlns:a16="http://schemas.microsoft.com/office/drawing/2014/main" id="{DB2FF813-E9E0-FEF0-8483-5F8FE2694647}"/>
              </a:ext>
            </a:extLst>
          </p:cNvPr>
          <p:cNvPicPr>
            <a:picLocks noChangeAspect="1"/>
          </p:cNvPicPr>
          <p:nvPr/>
        </p:nvPicPr>
        <p:blipFill>
          <a:blip r:embed="rId4"/>
          <a:stretch>
            <a:fillRect/>
          </a:stretch>
        </p:blipFill>
        <p:spPr>
          <a:xfrm>
            <a:off x="7700631" y="1215528"/>
            <a:ext cx="2492196" cy="1998949"/>
          </a:xfrm>
          <a:prstGeom prst="rect">
            <a:avLst/>
          </a:prstGeom>
          <a:ln>
            <a:solidFill>
              <a:schemeClr val="accent1">
                <a:shade val="15000"/>
              </a:schemeClr>
            </a:solidFill>
          </a:ln>
        </p:spPr>
      </p:pic>
      <p:pic>
        <p:nvPicPr>
          <p:cNvPr id="19" name="Picture 18">
            <a:extLst>
              <a:ext uri="{FF2B5EF4-FFF2-40B4-BE49-F238E27FC236}">
                <a16:creationId xmlns:a16="http://schemas.microsoft.com/office/drawing/2014/main" id="{AA06F82C-4A04-063C-E31E-E8EC5FE3F3DE}"/>
              </a:ext>
            </a:extLst>
          </p:cNvPr>
          <p:cNvPicPr>
            <a:picLocks noChangeAspect="1"/>
          </p:cNvPicPr>
          <p:nvPr/>
        </p:nvPicPr>
        <p:blipFill>
          <a:blip r:embed="rId5"/>
          <a:stretch>
            <a:fillRect/>
          </a:stretch>
        </p:blipFill>
        <p:spPr>
          <a:xfrm>
            <a:off x="3048514" y="807465"/>
            <a:ext cx="4235043" cy="2759348"/>
          </a:xfrm>
          <a:prstGeom prst="rect">
            <a:avLst/>
          </a:prstGeom>
          <a:ln>
            <a:solidFill>
              <a:schemeClr val="accent1">
                <a:shade val="15000"/>
              </a:schemeClr>
            </a:solidFill>
          </a:ln>
        </p:spPr>
      </p:pic>
      <p:pic>
        <p:nvPicPr>
          <p:cNvPr id="5" name="Picture 4">
            <a:extLst>
              <a:ext uri="{FF2B5EF4-FFF2-40B4-BE49-F238E27FC236}">
                <a16:creationId xmlns:a16="http://schemas.microsoft.com/office/drawing/2014/main" id="{E738DACA-00C6-A0CB-897B-53242C1FE7D8}"/>
              </a:ext>
            </a:extLst>
          </p:cNvPr>
          <p:cNvPicPr>
            <a:picLocks noChangeAspect="1"/>
          </p:cNvPicPr>
          <p:nvPr/>
        </p:nvPicPr>
        <p:blipFill>
          <a:blip r:embed="rId6"/>
          <a:stretch>
            <a:fillRect/>
          </a:stretch>
        </p:blipFill>
        <p:spPr>
          <a:xfrm>
            <a:off x="7427658" y="3603325"/>
            <a:ext cx="4233672" cy="2895695"/>
          </a:xfrm>
          <a:prstGeom prst="rect">
            <a:avLst/>
          </a:prstGeom>
          <a:ln>
            <a:solidFill>
              <a:schemeClr val="accent1">
                <a:shade val="15000"/>
              </a:schemeClr>
            </a:solidFill>
          </a:ln>
        </p:spPr>
      </p:pic>
      <p:sp>
        <p:nvSpPr>
          <p:cNvPr id="4" name="Slide Number Placeholder 3">
            <a:extLst>
              <a:ext uri="{FF2B5EF4-FFF2-40B4-BE49-F238E27FC236}">
                <a16:creationId xmlns:a16="http://schemas.microsoft.com/office/drawing/2014/main" id="{8D0F3DFE-6269-D635-9DED-B37D45A6082F}"/>
              </a:ext>
            </a:extLst>
          </p:cNvPr>
          <p:cNvSpPr>
            <a:spLocks noGrp="1"/>
          </p:cNvSpPr>
          <p:nvPr>
            <p:ph type="sldNum" sz="quarter" idx="12"/>
          </p:nvPr>
        </p:nvSpPr>
        <p:spPr/>
        <p:txBody>
          <a:bodyPr/>
          <a:lstStyle/>
          <a:p>
            <a:fld id="{971E8533-77E1-49A6-BD1B-BE83991242A0}" type="slidenum">
              <a:rPr lang="en-US" smtClean="0"/>
              <a:t>7</a:t>
            </a:fld>
            <a:endParaRPr lang="en-US"/>
          </a:p>
        </p:txBody>
      </p:sp>
    </p:spTree>
    <p:extLst>
      <p:ext uri="{BB962C8B-B14F-4D97-AF65-F5344CB8AC3E}">
        <p14:creationId xmlns:p14="http://schemas.microsoft.com/office/powerpoint/2010/main" val="1839691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000">
              <a:schemeClr val="bg1">
                <a:lumMod val="85000"/>
              </a:schemeClr>
            </a:gs>
            <a:gs pos="56000">
              <a:schemeClr val="accent1">
                <a:lumMod val="40000"/>
                <a:lumOff val="60000"/>
              </a:schemeClr>
            </a:gs>
            <a:gs pos="100000">
              <a:schemeClr val="bg1">
                <a:lumMod val="85000"/>
              </a:schemeClr>
            </a:gs>
            <a:gs pos="81000">
              <a:schemeClr val="bg1">
                <a:lumMod val="85000"/>
              </a:schemeClr>
            </a:gs>
          </a:gsLst>
          <a:lin ang="5400000" scaled="1"/>
        </a:gradFill>
        <a:effectLst/>
      </p:bgPr>
    </p:bg>
    <p:spTree>
      <p:nvGrpSpPr>
        <p:cNvPr id="1" name="">
          <a:extLst>
            <a:ext uri="{FF2B5EF4-FFF2-40B4-BE49-F238E27FC236}">
              <a16:creationId xmlns:a16="http://schemas.microsoft.com/office/drawing/2014/main" id="{8BA68A6A-F509-EEF8-7587-0DB5A5C86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72031C-5CE6-DF92-1097-510E4B0546BC}"/>
              </a:ext>
            </a:extLst>
          </p:cNvPr>
          <p:cNvSpPr>
            <a:spLocks noGrp="1"/>
          </p:cNvSpPr>
          <p:nvPr>
            <p:ph type="title"/>
          </p:nvPr>
        </p:nvSpPr>
        <p:spPr>
          <a:xfrm>
            <a:off x="0" y="0"/>
            <a:ext cx="6644640" cy="807465"/>
          </a:xfrm>
        </p:spPr>
        <p:txBody>
          <a:bodyPr>
            <a:no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Investigating</a:t>
            </a:r>
            <a:r>
              <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3200" b="1" dirty="0">
                <a:latin typeface="Calibri" panose="020F0502020204030204" pitchFamily="34" charset="0"/>
                <a:ea typeface="Calibri" panose="020F0502020204030204" pitchFamily="34" charset="0"/>
                <a:cs typeface="Calibri" panose="020F0502020204030204" pitchFamily="34" charset="0"/>
              </a:rPr>
              <a:t>an Extreme Outlier</a:t>
            </a:r>
          </a:p>
        </p:txBody>
      </p:sp>
      <p:sp>
        <p:nvSpPr>
          <p:cNvPr id="3" name="Content Placeholder 2">
            <a:extLst>
              <a:ext uri="{FF2B5EF4-FFF2-40B4-BE49-F238E27FC236}">
                <a16:creationId xmlns:a16="http://schemas.microsoft.com/office/drawing/2014/main" id="{8C3A2BE8-72C3-60F2-D1CC-A89B2B23C484}"/>
              </a:ext>
            </a:extLst>
          </p:cNvPr>
          <p:cNvSpPr>
            <a:spLocks noGrp="1"/>
          </p:cNvSpPr>
          <p:nvPr>
            <p:ph idx="1"/>
          </p:nvPr>
        </p:nvSpPr>
        <p:spPr>
          <a:xfrm>
            <a:off x="309880" y="1690688"/>
            <a:ext cx="2778760" cy="4392295"/>
          </a:xfrm>
        </p:spPr>
        <p:txBody>
          <a:bodyPr>
            <a:normAutofit fontScale="70000" lnSpcReduction="20000"/>
          </a:bodyPr>
          <a:lstStyle/>
          <a:p>
            <a:pPr marL="342900" marR="0" lvl="0" indent="-342900">
              <a:lnSpc>
                <a:spcPct val="107000"/>
              </a:lnSpc>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Extreme outlier identified: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Cia. Brasileira de Distribuição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reports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121 × 10⁹ MT CO₂</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from waste generated in operations for 2018.</a:t>
            </a:r>
          </a:p>
          <a:p>
            <a:pPr marL="342900" marR="0" lvl="0" indent="-342900">
              <a:lnSpc>
                <a:spcPct val="107000"/>
              </a:lnSpc>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Magnitude beyond norms: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that value is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over 4 × larger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than the next-highest entry in our entire Scope 3 dataset.</a:t>
            </a:r>
          </a:p>
          <a:p>
            <a:pPr marL="342900" marR="0" lvl="0" indent="-342900">
              <a:lnSpc>
                <a:spcPct val="107000"/>
              </a:lnSpc>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Impact on modeling: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 single point this large can heavily skew both training and evaluation metrics if left unaddressed.</a:t>
            </a:r>
          </a:p>
          <a:p>
            <a:pPr marL="342900" marR="0" lvl="0" indent="-342900">
              <a:lnSpc>
                <a:spcPct val="107000"/>
              </a:lnSpc>
              <a:spcAft>
                <a:spcPts val="800"/>
              </a:spcAft>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Calculation methodology caveat: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variations in emission factors, system boundaries, or reporting assumptions can produce artificially inflated figures—highlighting the need to standardize methods or adjust for methodological outliers.</a:t>
            </a:r>
          </a:p>
        </p:txBody>
      </p:sp>
      <p:sp>
        <p:nvSpPr>
          <p:cNvPr id="4" name="Slide Number Placeholder 3">
            <a:extLst>
              <a:ext uri="{FF2B5EF4-FFF2-40B4-BE49-F238E27FC236}">
                <a16:creationId xmlns:a16="http://schemas.microsoft.com/office/drawing/2014/main" id="{338CBE5E-46CE-62F3-FF1A-02E319DC6AC5}"/>
              </a:ext>
            </a:extLst>
          </p:cNvPr>
          <p:cNvSpPr>
            <a:spLocks noGrp="1"/>
          </p:cNvSpPr>
          <p:nvPr>
            <p:ph type="sldNum" sz="quarter" idx="12"/>
          </p:nvPr>
        </p:nvSpPr>
        <p:spPr/>
        <p:txBody>
          <a:bodyPr/>
          <a:lstStyle/>
          <a:p>
            <a:fld id="{971E8533-77E1-49A6-BD1B-BE83991242A0}" type="slidenum">
              <a:rPr lang="en-US" smtClean="0"/>
              <a:t>8</a:t>
            </a:fld>
            <a:endParaRPr lang="en-US"/>
          </a:p>
        </p:txBody>
      </p:sp>
      <p:pic>
        <p:nvPicPr>
          <p:cNvPr id="17" name="Picture 16">
            <a:extLst>
              <a:ext uri="{FF2B5EF4-FFF2-40B4-BE49-F238E27FC236}">
                <a16:creationId xmlns:a16="http://schemas.microsoft.com/office/drawing/2014/main" id="{F731D7B1-3929-1357-021A-6488B1252D4B}"/>
              </a:ext>
            </a:extLst>
          </p:cNvPr>
          <p:cNvPicPr>
            <a:picLocks noChangeAspect="1"/>
          </p:cNvPicPr>
          <p:nvPr/>
        </p:nvPicPr>
        <p:blipFill>
          <a:blip r:embed="rId4"/>
          <a:stretch>
            <a:fillRect/>
          </a:stretch>
        </p:blipFill>
        <p:spPr>
          <a:xfrm>
            <a:off x="7700631" y="1215528"/>
            <a:ext cx="2492196" cy="1998949"/>
          </a:xfrm>
          <a:prstGeom prst="rect">
            <a:avLst/>
          </a:prstGeom>
          <a:ln>
            <a:solidFill>
              <a:schemeClr val="accent1">
                <a:shade val="15000"/>
              </a:schemeClr>
            </a:solidFill>
          </a:ln>
        </p:spPr>
      </p:pic>
      <p:pic>
        <p:nvPicPr>
          <p:cNvPr id="19" name="Picture 18">
            <a:extLst>
              <a:ext uri="{FF2B5EF4-FFF2-40B4-BE49-F238E27FC236}">
                <a16:creationId xmlns:a16="http://schemas.microsoft.com/office/drawing/2014/main" id="{C66CC613-E0E0-3D3B-299D-D2389B407307}"/>
              </a:ext>
            </a:extLst>
          </p:cNvPr>
          <p:cNvPicPr>
            <a:picLocks noChangeAspect="1"/>
          </p:cNvPicPr>
          <p:nvPr/>
        </p:nvPicPr>
        <p:blipFill>
          <a:blip r:embed="rId5"/>
          <a:stretch>
            <a:fillRect/>
          </a:stretch>
        </p:blipFill>
        <p:spPr>
          <a:xfrm>
            <a:off x="3048514" y="807465"/>
            <a:ext cx="4235043" cy="2759348"/>
          </a:xfrm>
          <a:prstGeom prst="rect">
            <a:avLst/>
          </a:prstGeom>
          <a:ln>
            <a:solidFill>
              <a:schemeClr val="accent1">
                <a:shade val="15000"/>
              </a:schemeClr>
            </a:solidFill>
          </a:ln>
        </p:spPr>
      </p:pic>
      <p:pic>
        <p:nvPicPr>
          <p:cNvPr id="5" name="Picture 4">
            <a:extLst>
              <a:ext uri="{FF2B5EF4-FFF2-40B4-BE49-F238E27FC236}">
                <a16:creationId xmlns:a16="http://schemas.microsoft.com/office/drawing/2014/main" id="{31892D0F-18A5-30B6-3BF6-37FE926B84AF}"/>
              </a:ext>
            </a:extLst>
          </p:cNvPr>
          <p:cNvPicPr>
            <a:picLocks noChangeAspect="1"/>
          </p:cNvPicPr>
          <p:nvPr/>
        </p:nvPicPr>
        <p:blipFill>
          <a:blip r:embed="rId6"/>
          <a:stretch>
            <a:fillRect/>
          </a:stretch>
        </p:blipFill>
        <p:spPr>
          <a:xfrm>
            <a:off x="3474071" y="3886835"/>
            <a:ext cx="8453120" cy="2237158"/>
          </a:xfrm>
          <a:prstGeom prst="rect">
            <a:avLst/>
          </a:prstGeom>
          <a:ln>
            <a:solidFill>
              <a:schemeClr val="accent1">
                <a:shade val="15000"/>
              </a:schemeClr>
            </a:solidFill>
          </a:ln>
        </p:spPr>
      </p:pic>
      <p:cxnSp>
        <p:nvCxnSpPr>
          <p:cNvPr id="7" name="Straight Arrow Connector 6">
            <a:extLst>
              <a:ext uri="{FF2B5EF4-FFF2-40B4-BE49-F238E27FC236}">
                <a16:creationId xmlns:a16="http://schemas.microsoft.com/office/drawing/2014/main" id="{06CBDA79-2D24-2F35-1420-9598311509BC}"/>
              </a:ext>
            </a:extLst>
          </p:cNvPr>
          <p:cNvCxnSpPr>
            <a:cxnSpLocks/>
          </p:cNvCxnSpPr>
          <p:nvPr/>
        </p:nvCxnSpPr>
        <p:spPr>
          <a:xfrm>
            <a:off x="6644640" y="2215002"/>
            <a:ext cx="1575816" cy="24667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730141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000">
              <a:schemeClr val="bg1">
                <a:lumMod val="85000"/>
              </a:schemeClr>
            </a:gs>
            <a:gs pos="56000">
              <a:schemeClr val="accent1">
                <a:lumMod val="40000"/>
                <a:lumOff val="60000"/>
              </a:schemeClr>
            </a:gs>
            <a:gs pos="100000">
              <a:schemeClr val="bg1">
                <a:lumMod val="85000"/>
              </a:schemeClr>
            </a:gs>
            <a:gs pos="81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D3BB8-19E4-FCC3-AF95-0B1C0C629F9F}"/>
              </a:ext>
            </a:extLst>
          </p:cNvPr>
          <p:cNvSpPr>
            <a:spLocks noGrp="1"/>
          </p:cNvSpPr>
          <p:nvPr>
            <p:ph type="title"/>
          </p:nvPr>
        </p:nvSpPr>
        <p:spPr>
          <a:xfrm>
            <a:off x="0" y="11421"/>
            <a:ext cx="10515600" cy="660203"/>
          </a:xfrm>
        </p:spPr>
        <p:txBody>
          <a:bodyPr anchor="t">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Analyzing Calculation Methods in Scope 3 Reporting</a:t>
            </a:r>
          </a:p>
        </p:txBody>
      </p:sp>
      <p:sp>
        <p:nvSpPr>
          <p:cNvPr id="3" name="Content Placeholder 2">
            <a:extLst>
              <a:ext uri="{FF2B5EF4-FFF2-40B4-BE49-F238E27FC236}">
                <a16:creationId xmlns:a16="http://schemas.microsoft.com/office/drawing/2014/main" id="{8138A26C-A7CF-D18B-7279-90BBC36452D2}"/>
              </a:ext>
            </a:extLst>
          </p:cNvPr>
          <p:cNvSpPr>
            <a:spLocks noGrp="1"/>
          </p:cNvSpPr>
          <p:nvPr>
            <p:ph idx="1"/>
          </p:nvPr>
        </p:nvSpPr>
        <p:spPr>
          <a:xfrm>
            <a:off x="525712" y="849765"/>
            <a:ext cx="5887448" cy="2225682"/>
          </a:xfrm>
          <a:solidFill>
            <a:schemeClr val="bg1"/>
          </a:solidFill>
          <a:ln>
            <a:solidFill>
              <a:schemeClr val="accent1">
                <a:shade val="15000"/>
              </a:schemeClr>
            </a:solidFill>
          </a:ln>
        </p:spPr>
        <p:txBody>
          <a:bodyPr>
            <a:normAutofit fontScale="32500" lnSpcReduction="20000"/>
          </a:bodyPr>
          <a:lstStyle/>
          <a:p>
            <a:pPr>
              <a:buNone/>
            </a:pPr>
            <a:r>
              <a:rPr lang="en-US" sz="3200" b="1" dirty="0"/>
              <a:t>• Diverse Calculation Methods</a:t>
            </a:r>
          </a:p>
          <a:p>
            <a:pPr>
              <a:buNone/>
            </a:pPr>
            <a:r>
              <a:rPr lang="en-US" sz="3200" dirty="0"/>
              <a:t>▸ A total of </a:t>
            </a:r>
            <a:r>
              <a:rPr lang="en-US" sz="3200" b="1" dirty="0"/>
              <a:t>78 unique methodologies</a:t>
            </a:r>
            <a:r>
              <a:rPr lang="en-US" sz="3200" dirty="0"/>
              <a:t> were identified, ranging from formal protocols to informal descriptions.</a:t>
            </a:r>
            <a:br>
              <a:rPr lang="en-US" sz="3200" dirty="0"/>
            </a:br>
            <a:r>
              <a:rPr lang="en-US" sz="3200" dirty="0"/>
              <a:t>▸ Methods used by only one company were excluded to focus on recurring patterns.</a:t>
            </a:r>
          </a:p>
          <a:p>
            <a:pPr>
              <a:buNone/>
            </a:pPr>
            <a:r>
              <a:rPr lang="en-US" sz="3200" b="1" dirty="0"/>
              <a:t>• Formal vs Informal Approaches</a:t>
            </a:r>
          </a:p>
          <a:p>
            <a:pPr>
              <a:buNone/>
            </a:pPr>
            <a:r>
              <a:rPr lang="en-US" sz="3200" dirty="0"/>
              <a:t>▸ </a:t>
            </a:r>
            <a:r>
              <a:rPr lang="en-US" sz="3200" b="1" dirty="0"/>
              <a:t>Formal methods</a:t>
            </a:r>
            <a:r>
              <a:rPr lang="en-US" sz="3200" dirty="0"/>
              <a:t> include GHG Protocol, DEFRA, fuel-based, and distance-based techniques—each with unique boundaries and emissions factors.</a:t>
            </a:r>
            <a:br>
              <a:rPr lang="en-US" sz="3200" dirty="0"/>
            </a:br>
            <a:r>
              <a:rPr lang="en-US" sz="3200" dirty="0"/>
              <a:t>▸ </a:t>
            </a:r>
            <a:r>
              <a:rPr lang="en-US" sz="3200" b="1" dirty="0"/>
              <a:t>Informal entries</a:t>
            </a:r>
            <a:r>
              <a:rPr lang="en-US" sz="3200" dirty="0"/>
              <a:t> like "Not evaluated" or "Sales quantities" lack consistent structure, making results harder to trust or compare.</a:t>
            </a:r>
          </a:p>
          <a:p>
            <a:pPr>
              <a:buNone/>
            </a:pPr>
            <a:r>
              <a:rPr lang="en-US" sz="3200" b="1" dirty="0"/>
              <a:t>• Language and Labeling Challenges</a:t>
            </a:r>
          </a:p>
          <a:p>
            <a:r>
              <a:rPr lang="en-US" sz="3200" dirty="0"/>
              <a:t>▸ Many methods were written in </a:t>
            </a:r>
            <a:r>
              <a:rPr lang="en-US" sz="3200" b="1" dirty="0"/>
              <a:t>non-English languages</a:t>
            </a:r>
            <a:r>
              <a:rPr lang="en-US" sz="3200" dirty="0"/>
              <a:t> or used </a:t>
            </a:r>
            <a:r>
              <a:rPr lang="en-US" sz="3200" b="1" dirty="0"/>
              <a:t>ambiguous phrasing</a:t>
            </a:r>
            <a:r>
              <a:rPr lang="en-US" sz="3200" dirty="0"/>
              <a:t>, complicating parsing and normalization.</a:t>
            </a:r>
          </a:p>
          <a:p>
            <a:endParaRPr lang="en-US" sz="1800" dirty="0"/>
          </a:p>
        </p:txBody>
      </p:sp>
      <p:sp>
        <p:nvSpPr>
          <p:cNvPr id="4" name="Slide Number Placeholder 3">
            <a:extLst>
              <a:ext uri="{FF2B5EF4-FFF2-40B4-BE49-F238E27FC236}">
                <a16:creationId xmlns:a16="http://schemas.microsoft.com/office/drawing/2014/main" id="{A7576367-E987-CA8B-BA65-40307A92C7FE}"/>
              </a:ext>
            </a:extLst>
          </p:cNvPr>
          <p:cNvSpPr>
            <a:spLocks noGrp="1"/>
          </p:cNvSpPr>
          <p:nvPr>
            <p:ph type="sldNum" sz="quarter" idx="12"/>
          </p:nvPr>
        </p:nvSpPr>
        <p:spPr>
          <a:xfrm>
            <a:off x="8636973" y="6356351"/>
            <a:ext cx="2743200" cy="365125"/>
          </a:xfrm>
        </p:spPr>
        <p:txBody>
          <a:bodyPr/>
          <a:lstStyle/>
          <a:p>
            <a:fld id="{971E8533-77E1-49A6-BD1B-BE83991242A0}" type="slidenum">
              <a:rPr lang="en-US" smtClean="0"/>
              <a:t>9</a:t>
            </a:fld>
            <a:endParaRPr lang="en-US" dirty="0"/>
          </a:p>
        </p:txBody>
      </p:sp>
      <p:pic>
        <p:nvPicPr>
          <p:cNvPr id="5" name="Picture 4">
            <a:extLst>
              <a:ext uri="{FF2B5EF4-FFF2-40B4-BE49-F238E27FC236}">
                <a16:creationId xmlns:a16="http://schemas.microsoft.com/office/drawing/2014/main" id="{E59485E2-A858-8CC0-DA48-A3A648D7AF2F}"/>
              </a:ext>
            </a:extLst>
          </p:cNvPr>
          <p:cNvPicPr>
            <a:picLocks noChangeAspect="1"/>
          </p:cNvPicPr>
          <p:nvPr/>
        </p:nvPicPr>
        <p:blipFill>
          <a:blip r:embed="rId4"/>
          <a:stretch>
            <a:fillRect/>
          </a:stretch>
        </p:blipFill>
        <p:spPr>
          <a:xfrm>
            <a:off x="7056120" y="1027906"/>
            <a:ext cx="4610168" cy="2349930"/>
          </a:xfrm>
          <a:prstGeom prst="rect">
            <a:avLst/>
          </a:prstGeom>
          <a:ln>
            <a:solidFill>
              <a:schemeClr val="accent1">
                <a:shade val="15000"/>
              </a:schemeClr>
            </a:solidFill>
          </a:ln>
        </p:spPr>
      </p:pic>
      <p:pic>
        <p:nvPicPr>
          <p:cNvPr id="7" name="Picture 6">
            <a:extLst>
              <a:ext uri="{FF2B5EF4-FFF2-40B4-BE49-F238E27FC236}">
                <a16:creationId xmlns:a16="http://schemas.microsoft.com/office/drawing/2014/main" id="{8A7ABC06-AE38-F83E-9F1B-6B70B17459EF}"/>
              </a:ext>
            </a:extLst>
          </p:cNvPr>
          <p:cNvPicPr>
            <a:picLocks noChangeAspect="1"/>
          </p:cNvPicPr>
          <p:nvPr/>
        </p:nvPicPr>
        <p:blipFill>
          <a:blip r:embed="rId5"/>
          <a:stretch>
            <a:fillRect/>
          </a:stretch>
        </p:blipFill>
        <p:spPr>
          <a:xfrm>
            <a:off x="525712" y="3253588"/>
            <a:ext cx="7284720" cy="3592991"/>
          </a:xfrm>
          <a:prstGeom prst="rect">
            <a:avLst/>
          </a:prstGeom>
          <a:ln>
            <a:solidFill>
              <a:schemeClr val="accent1">
                <a:shade val="15000"/>
              </a:schemeClr>
            </a:solidFill>
          </a:ln>
        </p:spPr>
      </p:pic>
      <p:sp>
        <p:nvSpPr>
          <p:cNvPr id="8" name="Content Placeholder 2">
            <a:extLst>
              <a:ext uri="{FF2B5EF4-FFF2-40B4-BE49-F238E27FC236}">
                <a16:creationId xmlns:a16="http://schemas.microsoft.com/office/drawing/2014/main" id="{80248075-02B0-2DA7-FE8F-FD581EDE492F}"/>
              </a:ext>
            </a:extLst>
          </p:cNvPr>
          <p:cNvSpPr txBox="1">
            <a:spLocks/>
          </p:cNvSpPr>
          <p:nvPr/>
        </p:nvSpPr>
        <p:spPr>
          <a:xfrm>
            <a:off x="8032615" y="3734118"/>
            <a:ext cx="3321185" cy="2494793"/>
          </a:xfrm>
          <a:prstGeom prst="rect">
            <a:avLst/>
          </a:prstGeom>
          <a:solidFill>
            <a:schemeClr val="bg1"/>
          </a:solidFill>
          <a:ln>
            <a:solidFill>
              <a:schemeClr val="accent1">
                <a:shade val="15000"/>
              </a:schemeClr>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‘Calculation Undetermined’: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where no clear methodology could be identified, records were explicitly tagged Calculation Undetermined to flag missing or opaque assumptions.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Modeling value: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the chosen calculation method can itself be a powerful feature—reflecting systematic differences in scope definitions, data quality, and reporting practice that drive predictive performance</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TruCost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calculation method had the highest prevalence of outliers but is not widely used.</a:t>
            </a:r>
          </a:p>
          <a:p>
            <a:pPr marL="0" indent="0">
              <a:buNone/>
            </a:pPr>
            <a:endParaRPr lang="en-US" sz="800" dirty="0"/>
          </a:p>
          <a:p>
            <a:r>
              <a:rPr lang="en-US" sz="1400" dirty="0"/>
              <a:t>Formal Analysis: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Calculation_Methods_Analysis.ipynb</a:t>
            </a:r>
          </a:p>
          <a:p>
            <a:pPr marL="0" indent="0">
              <a:buNone/>
            </a:pPr>
            <a:endParaRPr lang="en-US" sz="1400" dirty="0"/>
          </a:p>
          <a:p>
            <a:endParaRPr lang="en-US" sz="1800" dirty="0"/>
          </a:p>
        </p:txBody>
      </p:sp>
      <p:cxnSp>
        <p:nvCxnSpPr>
          <p:cNvPr id="9" name="Connector: Elbow 8">
            <a:extLst>
              <a:ext uri="{FF2B5EF4-FFF2-40B4-BE49-F238E27FC236}">
                <a16:creationId xmlns:a16="http://schemas.microsoft.com/office/drawing/2014/main" id="{9B1CFADD-4345-70AF-01F4-499D6EBC3DFE}"/>
              </a:ext>
            </a:extLst>
          </p:cNvPr>
          <p:cNvCxnSpPr>
            <a:cxnSpLocks/>
          </p:cNvCxnSpPr>
          <p:nvPr/>
        </p:nvCxnSpPr>
        <p:spPr>
          <a:xfrm rot="5400000" flipH="1" flipV="1">
            <a:off x="4981810" y="6325580"/>
            <a:ext cx="365124" cy="246495"/>
          </a:xfrm>
          <a:prstGeom prst="bentConnector3">
            <a:avLst>
              <a:gd name="adj1" fmla="val 50000"/>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Slide Number Placeholder 3">
            <a:extLst>
              <a:ext uri="{FF2B5EF4-FFF2-40B4-BE49-F238E27FC236}">
                <a16:creationId xmlns:a16="http://schemas.microsoft.com/office/drawing/2014/main" id="{B7C521DF-F5DC-E9C4-208B-A46F5B533549}"/>
              </a:ext>
            </a:extLst>
          </p:cNvPr>
          <p:cNvSpPr txBox="1">
            <a:spLocks/>
          </p:cNvSpPr>
          <p:nvPr/>
        </p:nvSpPr>
        <p:spPr>
          <a:xfrm>
            <a:off x="4550701" y="6518546"/>
            <a:ext cx="82438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1" dirty="0">
                <a:solidFill>
                  <a:schemeClr val="tx1"/>
                </a:solidFill>
              </a:rPr>
              <a:t>TruCost</a:t>
            </a:r>
          </a:p>
        </p:txBody>
      </p:sp>
    </p:spTree>
    <p:extLst>
      <p:ext uri="{BB962C8B-B14F-4D97-AF65-F5344CB8AC3E}">
        <p14:creationId xmlns:p14="http://schemas.microsoft.com/office/powerpoint/2010/main" val="338958152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12851</TotalTime>
  <Words>9079</Words>
  <Application>Microsoft Office PowerPoint</Application>
  <PresentationFormat>Widescreen</PresentationFormat>
  <Paragraphs>604</Paragraphs>
  <Slides>29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Aptos</vt:lpstr>
      <vt:lpstr>Aptos Display</vt:lpstr>
      <vt:lpstr>Arial</vt:lpstr>
      <vt:lpstr>Calibri</vt:lpstr>
      <vt:lpstr>Cambria Math</vt:lpstr>
      <vt:lpstr>Segoe UI Emoji</vt:lpstr>
      <vt:lpstr>Symbol</vt:lpstr>
      <vt:lpstr>Times New Roman</vt:lpstr>
      <vt:lpstr>Office Theme</vt:lpstr>
      <vt:lpstr>Estimating Scope 3 Emissions at Scale: A Hierarchical Linear Modeling Approach   Cliff Hunt MSDS 696 Data Science Practicum II May 1, 2025</vt:lpstr>
      <vt:lpstr>Project Overview</vt:lpstr>
      <vt:lpstr>Data Collection using Financial data API</vt:lpstr>
      <vt:lpstr>Data Cleaning Efforts </vt:lpstr>
      <vt:lpstr>Addressing Missing Industry/Sector Information  </vt:lpstr>
      <vt:lpstr>Leveraging Scope 1 &amp; 2 Footprints </vt:lpstr>
      <vt:lpstr>Identifying and Handling Outliers in Scope 3 Emissions Data</vt:lpstr>
      <vt:lpstr>Investigating an Extreme Outlier</vt:lpstr>
      <vt:lpstr>Analyzing Calculation Methods in Scope 3 Reporting</vt:lpstr>
      <vt:lpstr>Final Data Prep</vt:lpstr>
      <vt:lpstr>Pre-Modeling Data Inspection</vt:lpstr>
      <vt:lpstr>Adaboost Modeling &amp; Workflow</vt:lpstr>
      <vt:lpstr>Adaboost Modeling Output</vt:lpstr>
      <vt:lpstr>Adaboost Modeling Output</vt:lpstr>
      <vt:lpstr>Adaboost Modeling Output</vt:lpstr>
      <vt:lpstr>Adaboost Modeling Output</vt:lpstr>
      <vt:lpstr>Hierarchical Linear Modeling: Leveraging Nested Data</vt:lpstr>
      <vt:lpstr>PowerPoint Presentation</vt:lpstr>
      <vt:lpstr>PowerPoint Presentation</vt:lpstr>
      <vt:lpstr>PowerPoint Presentation</vt:lpstr>
      <vt:lpstr>PowerPoint Presentation</vt:lpstr>
      <vt:lpstr>PowerPoint Presentation</vt:lpstr>
      <vt:lpstr>HLM improvement with Residual Modeling </vt:lpstr>
      <vt:lpstr>Datasets/Modeling Combinations Explored</vt:lpstr>
      <vt:lpstr>Comparing Predictive Accuracy Using Log-Scaled R² Values</vt:lpstr>
      <vt:lpstr>Comparing Model Errors Using RMSLE (Log Scale)</vt:lpstr>
      <vt:lpstr>Comparing Model Misses Using MAPE (Real Scale)</vt:lpstr>
      <vt:lpstr>Findings, limitations, and future opportunities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frank hunt</dc:creator>
  <cp:lastModifiedBy>frank hunt</cp:lastModifiedBy>
  <cp:revision>2</cp:revision>
  <dcterms:created xsi:type="dcterms:W3CDTF">2025-04-19T22:42:18Z</dcterms:created>
  <dcterms:modified xsi:type="dcterms:W3CDTF">2025-05-03T16:47:01Z</dcterms:modified>
</cp:coreProperties>
</file>